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notesMasterIdLst>
    <p:notesMasterId r:id="rId24"/>
  </p:notesMasterIdLst>
  <p:sldIdLst>
    <p:sldId id="334" r:id="rId2"/>
    <p:sldId id="525" r:id="rId3"/>
    <p:sldId id="531" r:id="rId4"/>
    <p:sldId id="532" r:id="rId5"/>
    <p:sldId id="533" r:id="rId6"/>
    <p:sldId id="534" r:id="rId7"/>
    <p:sldId id="535" r:id="rId8"/>
    <p:sldId id="536" r:id="rId9"/>
    <p:sldId id="537" r:id="rId10"/>
    <p:sldId id="538" r:id="rId11"/>
    <p:sldId id="539" r:id="rId12"/>
    <p:sldId id="540" r:id="rId13"/>
    <p:sldId id="541" r:id="rId14"/>
    <p:sldId id="542" r:id="rId15"/>
    <p:sldId id="543" r:id="rId16"/>
    <p:sldId id="544" r:id="rId17"/>
    <p:sldId id="545" r:id="rId18"/>
    <p:sldId id="546" r:id="rId19"/>
    <p:sldId id="547" r:id="rId20"/>
    <p:sldId id="548" r:id="rId21"/>
    <p:sldId id="549" r:id="rId22"/>
    <p:sldId id="550" r:id="rId23"/>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F3F44065-F034-4997-A61F-6847F6028A8C}">
          <p14:sldIdLst>
            <p14:sldId id="334"/>
            <p14:sldId id="525"/>
            <p14:sldId id="531"/>
            <p14:sldId id="532"/>
            <p14:sldId id="533"/>
            <p14:sldId id="534"/>
            <p14:sldId id="535"/>
            <p14:sldId id="536"/>
            <p14:sldId id="537"/>
            <p14:sldId id="538"/>
            <p14:sldId id="539"/>
            <p14:sldId id="540"/>
            <p14:sldId id="541"/>
            <p14:sldId id="542"/>
            <p14:sldId id="543"/>
            <p14:sldId id="544"/>
            <p14:sldId id="545"/>
            <p14:sldId id="546"/>
            <p14:sldId id="547"/>
            <p14:sldId id="548"/>
            <p14:sldId id="549"/>
            <p14:sldId id="55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7" autoAdjust="0"/>
    <p:restoredTop sz="95922" autoAdjust="0"/>
  </p:normalViewPr>
  <p:slideViewPr>
    <p:cSldViewPr>
      <p:cViewPr varScale="1">
        <p:scale>
          <a:sx n="110" d="100"/>
          <a:sy n="110" d="100"/>
        </p:scale>
        <p:origin x="864"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D023980C-D6F6-4388-875B-1FC69BDDF536}" type="datetimeFigureOut">
              <a:rPr lang="ru-RU" smtClean="0"/>
              <a:pPr/>
              <a:t>22.09.2026</a:t>
            </a:fld>
            <a:endParaRPr lang="ru-RU"/>
          </a:p>
        </p:txBody>
      </p:sp>
      <p:sp>
        <p:nvSpPr>
          <p:cNvPr id="4" name="Образ слайда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56E53A9F-6604-4D97-8A93-1D8798F7E54A}" type="slidenum">
              <a:rPr lang="ru-RU" smtClean="0"/>
              <a:pPr/>
              <a:t>‹#›</a:t>
            </a:fld>
            <a:endParaRPr lang="ru-RU"/>
          </a:p>
        </p:txBody>
      </p:sp>
    </p:spTree>
    <p:extLst>
      <p:ext uri="{BB962C8B-B14F-4D97-AF65-F5344CB8AC3E}">
        <p14:creationId xmlns:p14="http://schemas.microsoft.com/office/powerpoint/2010/main" val="862394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B4C71EC6-210F-42DE-9C53-41977AD35B3D}" type="datetimeFigureOut">
              <a:rPr lang="ru-RU" smtClean="0"/>
              <a:pPr/>
              <a:t>22.09.2026</a:t>
            </a:fld>
            <a:endParaRPr lang="ru-RU"/>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B19B0651-EE4F-4900-A07F-96A6BFA9D0F0}" type="slidenum">
              <a:rPr lang="ru-RU" smtClean="0"/>
              <a:pPr/>
              <a:t>‹#›</a:t>
            </a:fld>
            <a:endParaRPr lang="ru-RU"/>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ru-RU"/>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ru-RU"/>
              <a:t>Образец заголовка</a:t>
            </a:r>
            <a:endParaRPr lang="en-US" dirty="0"/>
          </a:p>
        </p:txBody>
      </p:sp>
    </p:spTree>
    <p:extLst>
      <p:ext uri="{BB962C8B-B14F-4D97-AF65-F5344CB8AC3E}">
        <p14:creationId xmlns:p14="http://schemas.microsoft.com/office/powerpoint/2010/main" val="1015495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22.09.2026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
        <p:nvSpPr>
          <p:cNvPr id="7" name="Title 6"/>
          <p:cNvSpPr>
            <a:spLocks noGrp="1"/>
          </p:cNvSpPr>
          <p:nvPr>
            <p:ph type="title"/>
          </p:nvPr>
        </p:nvSpPr>
        <p:spPr/>
        <p:txBody>
          <a:bodyPr/>
          <a:lstStyle/>
          <a:p>
            <a:r>
              <a:rPr lang="ru-RU"/>
              <a:t>Образец заголовка</a:t>
            </a:r>
            <a:endParaRPr lang="en-US"/>
          </a:p>
        </p:txBody>
      </p:sp>
    </p:spTree>
    <p:extLst>
      <p:ext uri="{BB962C8B-B14F-4D97-AF65-F5344CB8AC3E}">
        <p14:creationId xmlns:p14="http://schemas.microsoft.com/office/powerpoint/2010/main" val="2870402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9" name="Date Placeholder 8"/>
          <p:cNvSpPr>
            <a:spLocks noGrp="1"/>
          </p:cNvSpPr>
          <p:nvPr>
            <p:ph type="dt" sz="half" idx="10"/>
          </p:nvPr>
        </p:nvSpPr>
        <p:spPr/>
        <p:txBody>
          <a:bodyPr/>
          <a:lstStyle>
            <a:lvl1pPr>
              <a:defRPr>
                <a:solidFill>
                  <a:srgbClr val="FFFFFF"/>
                </a:solidFill>
              </a:defRPr>
            </a:lvl1pPr>
          </a:lstStyle>
          <a:p>
            <a:fld id="{B4C71EC6-210F-42DE-9C53-41977AD35B3D}" type="datetimeFigureOut">
              <a:rPr lang="ru-RU" smtClean="0"/>
              <a:pPr/>
              <a:t>22.09.2026</a:t>
            </a:fld>
            <a:endParaRPr lang="ru-RU"/>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B19B0651-EE4F-4900-A07F-96A6BFA9D0F0}" type="slidenum">
              <a:rPr lang="ru-RU" smtClean="0"/>
              <a:pPr/>
              <a:t>‹#›</a:t>
            </a:fld>
            <a:endParaRPr lang="ru-RU"/>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ru-RU"/>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ru-RU"/>
              <a:t>Образец заголовка</a:t>
            </a:r>
            <a:endParaRPr lang="en-US" dirty="0"/>
          </a:p>
        </p:txBody>
      </p:sp>
    </p:spTree>
    <p:extLst>
      <p:ext uri="{BB962C8B-B14F-4D97-AF65-F5344CB8AC3E}">
        <p14:creationId xmlns:p14="http://schemas.microsoft.com/office/powerpoint/2010/main" val="618571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pPr/>
              <a:t>22.09.2026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8" name="Title 7"/>
          <p:cNvSpPr>
            <a:spLocks noGrp="1"/>
          </p:cNvSpPr>
          <p:nvPr>
            <p:ph type="title"/>
          </p:nvPr>
        </p:nvSpPr>
        <p:spPr/>
        <p:txBody>
          <a:bodyPr/>
          <a:lstStyle/>
          <a:p>
            <a:r>
              <a:rPr lang="ru-RU"/>
              <a:t>Образец заголовка</a:t>
            </a:r>
            <a:endParaRPr lang="en-US"/>
          </a:p>
        </p:txBody>
      </p:sp>
    </p:spTree>
    <p:extLst>
      <p:ext uri="{BB962C8B-B14F-4D97-AF65-F5344CB8AC3E}">
        <p14:creationId xmlns:p14="http://schemas.microsoft.com/office/powerpoint/2010/main" val="2107760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pPr/>
              <a:t>22.09.2026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pPr/>
              <a:t>‹#›</a:t>
            </a:fld>
            <a:endParaRPr lang="ru-RU"/>
          </a:p>
        </p:txBody>
      </p:sp>
      <p:sp>
        <p:nvSpPr>
          <p:cNvPr id="10" name="Title 9"/>
          <p:cNvSpPr>
            <a:spLocks noGrp="1"/>
          </p:cNvSpPr>
          <p:nvPr>
            <p:ph type="title"/>
          </p:nvPr>
        </p:nvSpPr>
        <p:spPr/>
        <p:txBody>
          <a:bodyPr/>
          <a:lstStyle/>
          <a:p>
            <a:r>
              <a:rPr lang="ru-RU"/>
              <a:t>Образец заголовка</a:t>
            </a:r>
            <a:endParaRPr lang="en-US"/>
          </a:p>
        </p:txBody>
      </p:sp>
    </p:spTree>
    <p:extLst>
      <p:ext uri="{BB962C8B-B14F-4D97-AF65-F5344CB8AC3E}">
        <p14:creationId xmlns:p14="http://schemas.microsoft.com/office/powerpoint/2010/main" val="243376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4C71EC6-210F-42DE-9C53-41977AD35B3D}" type="datetimeFigureOut">
              <a:rPr lang="ru-RU" smtClean="0"/>
              <a:pPr/>
              <a:t>22.09.2026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pPr/>
              <a:t>‹#›</a:t>
            </a:fld>
            <a:endParaRPr lang="ru-RU"/>
          </a:p>
        </p:txBody>
      </p:sp>
      <p:sp>
        <p:nvSpPr>
          <p:cNvPr id="6" name="Title 5"/>
          <p:cNvSpPr>
            <a:spLocks noGrp="1"/>
          </p:cNvSpPr>
          <p:nvPr>
            <p:ph type="title"/>
          </p:nvPr>
        </p:nvSpPr>
        <p:spPr/>
        <p:txBody>
          <a:bodyPr/>
          <a:lstStyle/>
          <a:p>
            <a:r>
              <a:rPr lang="ru-RU"/>
              <a:t>Образец заголовка</a:t>
            </a:r>
            <a:endParaRPr lang="en-US"/>
          </a:p>
        </p:txBody>
      </p:sp>
    </p:spTree>
    <p:extLst>
      <p:ext uri="{BB962C8B-B14F-4D97-AF65-F5344CB8AC3E}">
        <p14:creationId xmlns:p14="http://schemas.microsoft.com/office/powerpoint/2010/main" val="1299833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B4C71EC6-210F-42DE-9C53-41977AD35B3D}" type="datetimeFigureOut">
              <a:rPr lang="ru-RU" smtClean="0"/>
              <a:pPr/>
              <a:t>22.09.2026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2053743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22.09.2026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B19B0651-EE4F-4900-A07F-96A6BFA9D0F0}" type="slidenum">
              <a:rPr lang="ru-RU" smtClean="0"/>
              <a:pPr/>
              <a:t>‹#›</a:t>
            </a:fld>
            <a:endParaRPr lang="ru-RU"/>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ru-RU"/>
              <a:t>Образец заголовка</a:t>
            </a:r>
            <a:endParaRPr lang="en-US" dirty="0"/>
          </a:p>
        </p:txBody>
      </p:sp>
    </p:spTree>
    <p:extLst>
      <p:ext uri="{BB962C8B-B14F-4D97-AF65-F5344CB8AC3E}">
        <p14:creationId xmlns:p14="http://schemas.microsoft.com/office/powerpoint/2010/main" val="3856441633"/>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22.09.2026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ru-RU"/>
              <a:t>Образец заголовка</a:t>
            </a:r>
            <a:endParaRPr lang="en-US" dirty="0"/>
          </a:p>
        </p:txBody>
      </p:sp>
    </p:spTree>
    <p:extLst>
      <p:ext uri="{BB962C8B-B14F-4D97-AF65-F5344CB8AC3E}">
        <p14:creationId xmlns:p14="http://schemas.microsoft.com/office/powerpoint/2010/main" val="2185289162"/>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22.09.2026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38131793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22.09.2026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B19B0651-EE4F-4900-A07F-96A6BFA9D0F0}" type="slidenum">
              <a:rPr lang="ru-RU" smtClean="0"/>
              <a:pPr/>
              <a:t>‹#›</a:t>
            </a:fld>
            <a:endParaRPr lang="ru-RU"/>
          </a:p>
        </p:txBody>
      </p:sp>
    </p:spTree>
    <p:extLst>
      <p:ext uri="{BB962C8B-B14F-4D97-AF65-F5344CB8AC3E}">
        <p14:creationId xmlns:p14="http://schemas.microsoft.com/office/powerpoint/2010/main" val="10509704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ru-RU"/>
              <a:t>Образец заголовка</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B4C71EC6-210F-42DE-9C53-41977AD35B3D}" type="datetimeFigureOut">
              <a:rPr lang="ru-RU" smtClean="0"/>
              <a:pPr/>
              <a:t>22.09.2026</a:t>
            </a:fld>
            <a:endParaRPr lang="ru-RU"/>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ru-RU"/>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B19B0651-EE4F-4900-A07F-96A6BFA9D0F0}" type="slidenum">
              <a:rPr lang="ru-RU" smtClean="0"/>
              <a:pPr/>
              <a:t>‹#›</a:t>
            </a:fld>
            <a:endParaRPr lang="ru-RU"/>
          </a:p>
        </p:txBody>
      </p:sp>
    </p:spTree>
    <p:extLst>
      <p:ext uri="{BB962C8B-B14F-4D97-AF65-F5344CB8AC3E}">
        <p14:creationId xmlns:p14="http://schemas.microsoft.com/office/powerpoint/2010/main" val="3861397593"/>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1628800"/>
            <a:ext cx="8784975" cy="5040559"/>
          </a:xfrm>
        </p:spPr>
        <p:txBody>
          <a:bodyPr>
            <a:normAutofit/>
          </a:bodyPr>
          <a:lstStyle/>
          <a:p>
            <a:pPr marL="45720" indent="0">
              <a:buNone/>
            </a:pPr>
            <a:r>
              <a:rPr lang="ru-RU" sz="2400" dirty="0" smtClean="0"/>
              <a:t>              </a:t>
            </a:r>
            <a:endParaRPr lang="ru-RU" sz="2400" u="sng" dirty="0" smtClean="0"/>
          </a:p>
        </p:txBody>
      </p:sp>
      <p:pic>
        <p:nvPicPr>
          <p:cNvPr id="3" name="Рисунок 2"/>
          <p:cNvPicPr>
            <a:picLocks noChangeAspect="1"/>
          </p:cNvPicPr>
          <p:nvPr/>
        </p:nvPicPr>
        <p:blipFill>
          <a:blip r:embed="rId2"/>
          <a:stretch>
            <a:fillRect/>
          </a:stretch>
        </p:blipFill>
        <p:spPr>
          <a:xfrm>
            <a:off x="-180528" y="210071"/>
            <a:ext cx="4145639" cy="1170533"/>
          </a:xfrm>
          <a:prstGeom prst="rect">
            <a:avLst/>
          </a:prstGeom>
        </p:spPr>
      </p:pic>
      <p:sp>
        <p:nvSpPr>
          <p:cNvPr id="4" name="Прямоугольник 3"/>
          <p:cNvSpPr/>
          <p:nvPr/>
        </p:nvSpPr>
        <p:spPr>
          <a:xfrm>
            <a:off x="827584" y="2206037"/>
            <a:ext cx="7632848" cy="4288033"/>
          </a:xfrm>
          <a:prstGeom prst="rect">
            <a:avLst/>
          </a:prstGeom>
        </p:spPr>
        <p:txBody>
          <a:bodyPr wrap="square">
            <a:spAutoFit/>
          </a:bodyPr>
          <a:lstStyle/>
          <a:p>
            <a:pPr algn="ctr">
              <a:lnSpc>
                <a:spcPct val="115000"/>
              </a:lnSpc>
              <a:spcAft>
                <a:spcPts val="1000"/>
              </a:spcAft>
            </a:pPr>
            <a:r>
              <a:rPr lang="ru-RU" sz="2000" dirty="0">
                <a:solidFill>
                  <a:srgbClr val="111111"/>
                </a:solidFill>
                <a:latin typeface="Arial" panose="020B0604020202020204" pitchFamily="34" charset="0"/>
                <a:ea typeface="Calibri" panose="020F0502020204030204" pitchFamily="34" charset="0"/>
                <a:cs typeface="Times New Roman" panose="02020603050405020304" pitchFamily="18" charset="0"/>
              </a:rPr>
              <a:t>Правительство утвердило изменения в Правила обучения по охране труда и проверки знания требований охраны труда, утвержденные постановлением Правительства РФ от 24.12.2021 № 2464 (далее – Правила).</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ru-RU" sz="2000" dirty="0">
                <a:solidFill>
                  <a:srgbClr val="111111"/>
                </a:solidFill>
                <a:latin typeface="Arial" panose="020B0604020202020204" pitchFamily="34" charset="0"/>
                <a:ea typeface="Calibri" panose="020F0502020204030204" pitchFamily="34" charset="0"/>
                <a:cs typeface="Times New Roman" panose="02020603050405020304" pitchFamily="18" charset="0"/>
              </a:rPr>
              <a:t>(Постановление Правительства РФ от 30.06.2026 № 805)</a:t>
            </a:r>
            <a:endParaRPr lang="ru-RU" sz="20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ru-RU" sz="2000" u="sng" dirty="0">
                <a:solidFill>
                  <a:srgbClr val="111111"/>
                </a:solidFill>
                <a:latin typeface="Arial" panose="020B0604020202020204" pitchFamily="34" charset="0"/>
                <a:ea typeface="Calibri" panose="020F0502020204030204" pitchFamily="34" charset="0"/>
                <a:cs typeface="Times New Roman" panose="02020603050405020304" pitchFamily="18" charset="0"/>
              </a:rPr>
              <a:t>Внесённые поправки </a:t>
            </a:r>
            <a:r>
              <a:rPr lang="ru-RU" sz="2000" u="sng" dirty="0" smtClean="0">
                <a:solidFill>
                  <a:srgbClr val="111111"/>
                </a:solidFill>
                <a:latin typeface="Arial" panose="020B0604020202020204" pitchFamily="34" charset="0"/>
                <a:ea typeface="Calibri" panose="020F0502020204030204" pitchFamily="34" charset="0"/>
                <a:cs typeface="Times New Roman" panose="02020603050405020304" pitchFamily="18" charset="0"/>
              </a:rPr>
              <a:t>вступили </a:t>
            </a:r>
            <a:r>
              <a:rPr lang="ru-RU" sz="2000" u="sng" dirty="0">
                <a:solidFill>
                  <a:srgbClr val="111111"/>
                </a:solidFill>
                <a:latin typeface="Arial" panose="020B0604020202020204" pitchFamily="34" charset="0"/>
                <a:ea typeface="Calibri" panose="020F0502020204030204" pitchFamily="34" charset="0"/>
                <a:cs typeface="Times New Roman" panose="02020603050405020304" pitchFamily="18" charset="0"/>
              </a:rPr>
              <a:t>в силу 31 августа 2026 </a:t>
            </a:r>
            <a:r>
              <a:rPr lang="ru-RU" sz="2000" u="sng" dirty="0" smtClean="0">
                <a:solidFill>
                  <a:srgbClr val="111111"/>
                </a:solidFill>
                <a:latin typeface="Arial" panose="020B0604020202020204" pitchFamily="34" charset="0"/>
                <a:ea typeface="Calibri" panose="020F0502020204030204" pitchFamily="34" charset="0"/>
                <a:cs typeface="Times New Roman" panose="02020603050405020304" pitchFamily="18" charset="0"/>
              </a:rPr>
              <a:t>года!!!!</a:t>
            </a:r>
          </a:p>
          <a:p>
            <a:pPr algn="ctr">
              <a:lnSpc>
                <a:spcPct val="115000"/>
              </a:lnSpc>
              <a:spcAft>
                <a:spcPts val="0"/>
              </a:spcAft>
            </a:pPr>
            <a:r>
              <a:rPr lang="ru-RU" sz="2000" dirty="0">
                <a:latin typeface="Calibri" panose="020F0502020204030204" pitchFamily="34" charset="0"/>
                <a:ea typeface="Calibri" panose="020F0502020204030204" pitchFamily="34" charset="0"/>
                <a:cs typeface="Times New Roman" panose="02020603050405020304" pitchFamily="18" charset="0"/>
              </a:rPr>
              <a:t>Документ имел ограниченный срок действия – до 1 сентября 2026 года (п. 5 Правил). Теперь его продлили ещё на шесть лет – </a:t>
            </a:r>
            <a:r>
              <a:rPr lang="ru-RU" sz="2000" u="sng" dirty="0">
                <a:latin typeface="Calibri" panose="020F0502020204030204" pitchFamily="34" charset="0"/>
                <a:ea typeface="Calibri" panose="020F0502020204030204" pitchFamily="34" charset="0"/>
                <a:cs typeface="Times New Roman" panose="02020603050405020304" pitchFamily="18" charset="0"/>
              </a:rPr>
              <a:t>до 1 сентября 2032 года.</a:t>
            </a:r>
          </a:p>
          <a:p>
            <a:pPr algn="ctr">
              <a:lnSpc>
                <a:spcPct val="115000"/>
              </a:lnSpc>
              <a:spcAft>
                <a:spcPts val="0"/>
              </a:spcAft>
            </a:pPr>
            <a:r>
              <a:rPr lang="ru-RU" sz="2000" dirty="0">
                <a:latin typeface="Calibri" panose="020F0502020204030204" pitchFamily="34" charset="0"/>
                <a:ea typeface="Calibri" panose="020F0502020204030204" pitchFamily="34" charset="0"/>
                <a:cs typeface="Times New Roman" panose="02020603050405020304" pitchFamily="18" charset="0"/>
              </a:rPr>
              <a:t>Вместо ожидаемых </a:t>
            </a:r>
            <a:r>
              <a:rPr lang="ru-RU" sz="2000" u="sng" dirty="0">
                <a:latin typeface="Calibri" panose="020F0502020204030204" pitchFamily="34" charset="0"/>
                <a:ea typeface="Calibri" panose="020F0502020204030204" pitchFamily="34" charset="0"/>
                <a:cs typeface="Times New Roman" panose="02020603050405020304" pitchFamily="18" charset="0"/>
              </a:rPr>
              <a:t>25</a:t>
            </a:r>
            <a:r>
              <a:rPr lang="ru-RU" sz="2000" dirty="0">
                <a:latin typeface="Calibri" panose="020F0502020204030204" pitchFamily="34" charset="0"/>
                <a:ea typeface="Calibri" panose="020F0502020204030204" pitchFamily="34" charset="0"/>
                <a:cs typeface="Times New Roman" panose="02020603050405020304" pitchFamily="18" charset="0"/>
              </a:rPr>
              <a:t> поправок — утвердили </a:t>
            </a:r>
            <a:r>
              <a:rPr lang="ru-RU" sz="2000" u="sng" dirty="0">
                <a:latin typeface="Calibri" panose="020F0502020204030204" pitchFamily="34" charset="0"/>
                <a:ea typeface="Calibri" panose="020F0502020204030204" pitchFamily="34" charset="0"/>
                <a:cs typeface="Times New Roman" panose="02020603050405020304" pitchFamily="18" charset="0"/>
              </a:rPr>
              <a:t>34</a:t>
            </a:r>
            <a:r>
              <a:rPr lang="ru-RU" sz="2000" dirty="0">
                <a:latin typeface="Calibri" panose="020F0502020204030204" pitchFamily="34" charset="0"/>
                <a:ea typeface="Calibri" panose="020F0502020204030204" pitchFamily="34" charset="0"/>
                <a:cs typeface="Times New Roman" panose="02020603050405020304" pitchFamily="18" charset="0"/>
              </a:rPr>
              <a:t>!</a:t>
            </a:r>
          </a:p>
          <a:p>
            <a:pPr algn="ctr">
              <a:lnSpc>
                <a:spcPct val="115000"/>
              </a:lnSpc>
              <a:spcAft>
                <a:spcPts val="0"/>
              </a:spcAft>
            </a:pPr>
            <a:endParaRPr lang="ru-RU"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1628800"/>
            <a:ext cx="8784975" cy="5040559"/>
          </a:xfrm>
        </p:spPr>
        <p:txBody>
          <a:bodyPr>
            <a:normAutofit/>
          </a:bodyPr>
          <a:lstStyle/>
          <a:p>
            <a:pPr marL="45720" indent="0" algn="just">
              <a:buNone/>
            </a:pPr>
            <a:r>
              <a:rPr lang="ru-RU" sz="2400" spc="-1" dirty="0" smtClean="0">
                <a:solidFill>
                  <a:srgbClr val="000000"/>
                </a:solidFill>
                <a:latin typeface="Times New Roman"/>
                <a:ea typeface="DejaVu Sans"/>
              </a:rPr>
              <a:t>	</a:t>
            </a:r>
            <a:endParaRPr lang="ru-RU" sz="2400" u="sng" dirty="0" smtClean="0"/>
          </a:p>
          <a:p>
            <a:pPr marL="45720" indent="0">
              <a:buNone/>
            </a:pPr>
            <a:endParaRPr lang="ru-RU" sz="2400" u="sng" dirty="0"/>
          </a:p>
        </p:txBody>
      </p:sp>
      <p:pic>
        <p:nvPicPr>
          <p:cNvPr id="3" name="Рисунок 2"/>
          <p:cNvPicPr>
            <a:picLocks noChangeAspect="1"/>
          </p:cNvPicPr>
          <p:nvPr/>
        </p:nvPicPr>
        <p:blipFill>
          <a:blip r:embed="rId2"/>
          <a:stretch>
            <a:fillRect/>
          </a:stretch>
        </p:blipFill>
        <p:spPr>
          <a:xfrm>
            <a:off x="-180528" y="210071"/>
            <a:ext cx="4145639" cy="1170533"/>
          </a:xfrm>
          <a:prstGeom prst="rect">
            <a:avLst/>
          </a:prstGeom>
        </p:spPr>
      </p:pic>
      <p:graphicFrame>
        <p:nvGraphicFramePr>
          <p:cNvPr id="6" name="Таблица 5"/>
          <p:cNvGraphicFramePr>
            <a:graphicFrameLocks noGrp="1"/>
          </p:cNvGraphicFramePr>
          <p:nvPr>
            <p:extLst>
              <p:ext uri="{D42A27DB-BD31-4B8C-83A1-F6EECF244321}">
                <p14:modId xmlns:p14="http://schemas.microsoft.com/office/powerpoint/2010/main" val="1764957802"/>
              </p:ext>
            </p:extLst>
          </p:nvPr>
        </p:nvGraphicFramePr>
        <p:xfrm>
          <a:off x="1523999" y="2523132"/>
          <a:ext cx="6096000" cy="299115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3418272682"/>
                    </a:ext>
                  </a:extLst>
                </a:gridCol>
                <a:gridCol w="3048000">
                  <a:extLst>
                    <a:ext uri="{9D8B030D-6E8A-4147-A177-3AD203B41FA5}">
                      <a16:colId xmlns:a16="http://schemas.microsoft.com/office/drawing/2014/main" val="1090487501"/>
                    </a:ext>
                  </a:extLst>
                </a:gridCol>
              </a:tblGrid>
              <a:tr h="339390">
                <a:tc>
                  <a:txBody>
                    <a:bodyPr/>
                    <a:lstStyle/>
                    <a:p>
                      <a:r>
                        <a:rPr lang="ru-RU" sz="1400" dirty="0" smtClean="0"/>
                        <a:t>До поправок</a:t>
                      </a:r>
                      <a:endParaRPr lang="ru-RU" sz="1400" dirty="0"/>
                    </a:p>
                  </a:txBody>
                  <a:tcPr/>
                </a:tc>
                <a:tc>
                  <a:txBody>
                    <a:bodyPr/>
                    <a:lstStyle/>
                    <a:p>
                      <a:r>
                        <a:rPr lang="ru-RU" sz="1400" dirty="0" smtClean="0"/>
                        <a:t>После поправок</a:t>
                      </a:r>
                      <a:endParaRPr lang="ru-RU" sz="1400" dirty="0"/>
                    </a:p>
                  </a:txBody>
                  <a:tcPr/>
                </a:tc>
                <a:extLst>
                  <a:ext uri="{0D108BD9-81ED-4DB2-BD59-A6C34878D82A}">
                    <a16:rowId xmlns:a16="http://schemas.microsoft.com/office/drawing/2014/main" val="1436515407"/>
                  </a:ext>
                </a:extLst>
              </a:tr>
              <a:tr h="2426874">
                <a:tc>
                  <a:txBody>
                    <a:bodyPr/>
                    <a:lstStyle/>
                    <a:p>
                      <a:r>
                        <a:rPr lang="ru-RU" sz="1200" dirty="0" smtClean="0"/>
                        <a:t>5. Настоящие Правила не распространяются на обучение по охране труда и проверку знания требований охраны труда, предусмотренные специальными требованиями к проведению обучения по охране труда, установленными </a:t>
                      </a:r>
                      <a:r>
                        <a:rPr lang="ru-RU" sz="1200" dirty="0" smtClean="0">
                          <a:solidFill>
                            <a:srgbClr val="FF0000"/>
                          </a:solidFill>
                        </a:rPr>
                        <a:t>нормативными правовыми актами, содержащими государственные нормативные требования охраны труда, а также </a:t>
                      </a:r>
                      <a:r>
                        <a:rPr lang="ru-RU" sz="1200" dirty="0" smtClean="0"/>
                        <a:t>нормативными правовыми актами уполномоченных федеральных органов исполнительной власти и органов государственного контроля (надзора).</a:t>
                      </a:r>
                      <a:endParaRPr lang="ru-RU" sz="1200" dirty="0"/>
                    </a:p>
                  </a:txBody>
                  <a:tcPr/>
                </a:tc>
                <a:tc>
                  <a:txBody>
                    <a:bodyPr/>
                    <a:lstStyle/>
                    <a:p>
                      <a:pPr marL="0" algn="l" defTabSz="914400" rtl="0" eaLnBrk="1" latinLnBrk="0" hangingPunct="1"/>
                      <a:r>
                        <a:rPr lang="ru-RU" sz="1200" dirty="0" smtClean="0"/>
                        <a:t>5</a:t>
                      </a:r>
                      <a:r>
                        <a:rPr lang="ru-RU" sz="1200" kern="1200" dirty="0" smtClean="0">
                          <a:solidFill>
                            <a:schemeClr val="dk1"/>
                          </a:solidFill>
                          <a:latin typeface="+mn-lt"/>
                          <a:ea typeface="+mn-ea"/>
                          <a:cs typeface="+mn-cs"/>
                        </a:rPr>
                        <a:t>. Настоящие Правила не распространяются на обучение по охране труда и проверку знания требований охраны труда, предусмотренные специальными требованиями к проведению обучения по охране труда, установленными нормативными правовыми актами уполномоченных федеральных органов исполнительной власти и органов государственного контроля (надзора).</a:t>
                      </a:r>
                      <a:endParaRPr lang="ru-RU" sz="1200" kern="1200" dirty="0">
                        <a:solidFill>
                          <a:schemeClr val="dk1"/>
                        </a:solidFill>
                        <a:latin typeface="+mn-lt"/>
                        <a:ea typeface="+mn-ea"/>
                        <a:cs typeface="+mn-cs"/>
                      </a:endParaRPr>
                    </a:p>
                  </a:txBody>
                  <a:tcPr/>
                </a:tc>
                <a:extLst>
                  <a:ext uri="{0D108BD9-81ED-4DB2-BD59-A6C34878D82A}">
                    <a16:rowId xmlns:a16="http://schemas.microsoft.com/office/drawing/2014/main" val="163867163"/>
                  </a:ext>
                </a:extLst>
              </a:tr>
            </a:tbl>
          </a:graphicData>
        </a:graphic>
      </p:graphicFrame>
      <p:sp>
        <p:nvSpPr>
          <p:cNvPr id="7" name="Прямоугольник 6"/>
          <p:cNvSpPr/>
          <p:nvPr/>
        </p:nvSpPr>
        <p:spPr>
          <a:xfrm>
            <a:off x="395536" y="1779436"/>
            <a:ext cx="8424936" cy="646331"/>
          </a:xfrm>
          <a:prstGeom prst="rect">
            <a:avLst/>
          </a:prstGeom>
        </p:spPr>
        <p:txBody>
          <a:bodyPr wrap="square">
            <a:spAutoFit/>
          </a:bodyPr>
          <a:lstStyle/>
          <a:p>
            <a:r>
              <a:rPr lang="ru-RU" dirty="0"/>
              <a:t>Одна из самых спорных норм – норма, регламентирующая совмещение требований общих и специальных требований к обучению по ОТ (п. 5 Правил). </a:t>
            </a:r>
          </a:p>
        </p:txBody>
      </p:sp>
      <p:sp>
        <p:nvSpPr>
          <p:cNvPr id="8" name="Прямоугольник 7"/>
          <p:cNvSpPr/>
          <p:nvPr/>
        </p:nvSpPr>
        <p:spPr>
          <a:xfrm>
            <a:off x="395536" y="5548929"/>
            <a:ext cx="8424935" cy="646331"/>
          </a:xfrm>
          <a:prstGeom prst="rect">
            <a:avLst/>
          </a:prstGeom>
        </p:spPr>
        <p:txBody>
          <a:bodyPr wrap="square">
            <a:spAutoFit/>
          </a:bodyPr>
          <a:lstStyle/>
          <a:p>
            <a:r>
              <a:rPr lang="ru-RU" dirty="0"/>
              <a:t>Это означает, что такие виды обучения, как обучение по Правилам работы с персоналом в электроэнергетике, Правилами обучения по ОТ не нормируются.</a:t>
            </a:r>
          </a:p>
        </p:txBody>
      </p:sp>
    </p:spTree>
    <p:extLst>
      <p:ext uri="{BB962C8B-B14F-4D97-AF65-F5344CB8AC3E}">
        <p14:creationId xmlns:p14="http://schemas.microsoft.com/office/powerpoint/2010/main" val="3321663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1628800"/>
            <a:ext cx="8784975" cy="5040559"/>
          </a:xfrm>
        </p:spPr>
        <p:txBody>
          <a:bodyPr>
            <a:normAutofit/>
          </a:bodyPr>
          <a:lstStyle/>
          <a:p>
            <a:pPr marL="45720" indent="0" algn="just">
              <a:buNone/>
            </a:pPr>
            <a:r>
              <a:rPr lang="ru-RU" sz="2400" spc="-1" dirty="0" smtClean="0">
                <a:solidFill>
                  <a:srgbClr val="000000"/>
                </a:solidFill>
                <a:latin typeface="Times New Roman"/>
                <a:ea typeface="DejaVu Sans"/>
              </a:rPr>
              <a:t>	</a:t>
            </a:r>
            <a:endParaRPr lang="ru-RU" sz="2400" spc="-1" dirty="0" smtClean="0">
              <a:solidFill>
                <a:srgbClr val="000000"/>
              </a:solidFill>
              <a:latin typeface="Times New Roman"/>
              <a:ea typeface="DejaVu Sans"/>
            </a:endParaRPr>
          </a:p>
          <a:p>
            <a:pPr marL="45720" indent="0" algn="just">
              <a:buNone/>
            </a:pPr>
            <a:r>
              <a:rPr lang="ru-RU" sz="1800" spc="-1" dirty="0" smtClean="0">
                <a:solidFill>
                  <a:srgbClr val="000000"/>
                </a:solidFill>
                <a:latin typeface="Times New Roman"/>
                <a:ea typeface="DejaVu Sans"/>
              </a:rPr>
              <a:t>                        Сняли </a:t>
            </a:r>
            <a:r>
              <a:rPr lang="ru-RU" sz="1800" spc="-1" dirty="0">
                <a:solidFill>
                  <a:srgbClr val="000000"/>
                </a:solidFill>
                <a:latin typeface="Times New Roman"/>
                <a:ea typeface="DejaVu Sans"/>
              </a:rPr>
              <a:t>требование к повторному обучению совместителей</a:t>
            </a:r>
            <a:endParaRPr lang="ru-RU" sz="1800" u="sng" dirty="0" smtClean="0"/>
          </a:p>
          <a:p>
            <a:pPr marL="45720" indent="0">
              <a:buNone/>
            </a:pPr>
            <a:endParaRPr lang="ru-RU" sz="2400" u="sng" dirty="0"/>
          </a:p>
        </p:txBody>
      </p:sp>
      <p:pic>
        <p:nvPicPr>
          <p:cNvPr id="3" name="Рисунок 2"/>
          <p:cNvPicPr>
            <a:picLocks noChangeAspect="1"/>
          </p:cNvPicPr>
          <p:nvPr/>
        </p:nvPicPr>
        <p:blipFill>
          <a:blip r:embed="rId2"/>
          <a:stretch>
            <a:fillRect/>
          </a:stretch>
        </p:blipFill>
        <p:spPr>
          <a:xfrm>
            <a:off x="-180528" y="210071"/>
            <a:ext cx="4145639" cy="1170533"/>
          </a:xfrm>
          <a:prstGeom prst="rect">
            <a:avLst/>
          </a:prstGeom>
        </p:spPr>
      </p:pic>
      <p:graphicFrame>
        <p:nvGraphicFramePr>
          <p:cNvPr id="6" name="Таблица 5"/>
          <p:cNvGraphicFramePr>
            <a:graphicFrameLocks noGrp="1"/>
          </p:cNvGraphicFramePr>
          <p:nvPr>
            <p:extLst>
              <p:ext uri="{D42A27DB-BD31-4B8C-83A1-F6EECF244321}">
                <p14:modId xmlns:p14="http://schemas.microsoft.com/office/powerpoint/2010/main" val="4076432377"/>
              </p:ext>
            </p:extLst>
          </p:nvPr>
        </p:nvGraphicFramePr>
        <p:xfrm>
          <a:off x="1564034" y="2364211"/>
          <a:ext cx="6096000" cy="3133501"/>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3418272682"/>
                    </a:ext>
                  </a:extLst>
                </a:gridCol>
                <a:gridCol w="3048000">
                  <a:extLst>
                    <a:ext uri="{9D8B030D-6E8A-4147-A177-3AD203B41FA5}">
                      <a16:colId xmlns:a16="http://schemas.microsoft.com/office/drawing/2014/main" val="1090487501"/>
                    </a:ext>
                  </a:extLst>
                </a:gridCol>
              </a:tblGrid>
              <a:tr h="359821">
                <a:tc>
                  <a:txBody>
                    <a:bodyPr/>
                    <a:lstStyle/>
                    <a:p>
                      <a:r>
                        <a:rPr lang="ru-RU" sz="1400" dirty="0" smtClean="0"/>
                        <a:t>До поправок</a:t>
                      </a:r>
                      <a:endParaRPr lang="ru-RU" sz="1400" dirty="0"/>
                    </a:p>
                  </a:txBody>
                  <a:tcPr/>
                </a:tc>
                <a:tc>
                  <a:txBody>
                    <a:bodyPr/>
                    <a:lstStyle/>
                    <a:p>
                      <a:r>
                        <a:rPr lang="ru-RU" sz="1400" dirty="0" smtClean="0"/>
                        <a:t>После поправок</a:t>
                      </a:r>
                      <a:endParaRPr lang="ru-RU" sz="1400" dirty="0"/>
                    </a:p>
                  </a:txBody>
                  <a:tcPr/>
                </a:tc>
                <a:extLst>
                  <a:ext uri="{0D108BD9-81ED-4DB2-BD59-A6C34878D82A}">
                    <a16:rowId xmlns:a16="http://schemas.microsoft.com/office/drawing/2014/main" val="1436515407"/>
                  </a:ext>
                </a:extLst>
              </a:tr>
              <a:tr h="2665976">
                <a:tc>
                  <a:txBody>
                    <a:bodyPr/>
                    <a:lstStyle/>
                    <a:p>
                      <a:r>
                        <a:rPr lang="ru-RU" sz="1200" dirty="0" smtClean="0"/>
                        <a:t>7. При переводе работника, прошедшего необходимое ему в соответствии с настоящими Правилами обучение по охране труда, на другую должность, а также при изменении наименования его рабочего места или структурного подразделения повторное обучение по охране труда и проверка знания требований охраны труда не требуются в случае, если сохраняются условия труда работника, а также идентифицированные ранее источники опасности. </a:t>
                      </a:r>
                      <a:endParaRPr lang="ru-RU" sz="1200" dirty="0"/>
                    </a:p>
                  </a:txBody>
                  <a:tcPr/>
                </a:tc>
                <a:tc>
                  <a:txBody>
                    <a:bodyPr/>
                    <a:lstStyle/>
                    <a:p>
                      <a:pPr marL="0" algn="l" defTabSz="914400" rtl="0" eaLnBrk="1" latinLnBrk="0" hangingPunct="1"/>
                      <a:r>
                        <a:rPr lang="ru-RU" sz="1100" dirty="0" smtClean="0"/>
                        <a:t>7. При  переводе  работника,  прошедшего  необходимое  ему в соответствии с настоящими Правилами обучение по охране труда, на другую </a:t>
                      </a:r>
                      <a:r>
                        <a:rPr lang="ru-RU" sz="1100" dirty="0" smtClean="0">
                          <a:solidFill>
                            <a:srgbClr val="FF0000"/>
                          </a:solidFill>
                        </a:rPr>
                        <a:t>работу (должность)</a:t>
                      </a:r>
                      <a:r>
                        <a:rPr lang="ru-RU" sz="1100" dirty="0" smtClean="0"/>
                        <a:t>, а также при изменении наименования его рабочего места или структурного </a:t>
                      </a:r>
                      <a:r>
                        <a:rPr lang="ru-RU" sz="1100" dirty="0" smtClean="0">
                          <a:solidFill>
                            <a:srgbClr val="FF0000"/>
                          </a:solidFill>
                        </a:rPr>
                        <a:t>подразделения либо при оформлении договора на внутреннее совместительство вводный инструктаж по охране труда</a:t>
                      </a:r>
                      <a:r>
                        <a:rPr lang="ru-RU" sz="1100" dirty="0" smtClean="0"/>
                        <a:t>, повторное обучение по охране труда и проверка знания требований охраны труда не требуются в случае, если сохраняются условия труда работника, источники опасности и </a:t>
                      </a:r>
                      <a:r>
                        <a:rPr lang="ru-RU" sz="1100" dirty="0" smtClean="0">
                          <a:solidFill>
                            <a:srgbClr val="FF0000"/>
                          </a:solidFill>
                        </a:rPr>
                        <a:t>уровни профессиональных рисков</a:t>
                      </a:r>
                      <a:r>
                        <a:rPr lang="ru-RU" sz="1100" dirty="0" smtClean="0"/>
                        <a:t>, идентифицированные ранее, и </a:t>
                      </a:r>
                      <a:r>
                        <a:rPr lang="ru-RU" sz="1100" dirty="0" smtClean="0">
                          <a:solidFill>
                            <a:srgbClr val="FF0000"/>
                          </a:solidFill>
                        </a:rPr>
                        <a:t>характер выполняемой работы</a:t>
                      </a:r>
                      <a:r>
                        <a:rPr lang="ru-RU" sz="1100" dirty="0" smtClean="0"/>
                        <a:t>.</a:t>
                      </a:r>
                      <a:endParaRPr lang="ru-RU" sz="1100" kern="1200" dirty="0">
                        <a:solidFill>
                          <a:schemeClr val="dk1"/>
                        </a:solidFill>
                        <a:latin typeface="+mn-lt"/>
                        <a:ea typeface="+mn-ea"/>
                        <a:cs typeface="+mn-cs"/>
                      </a:endParaRPr>
                    </a:p>
                  </a:txBody>
                  <a:tcPr/>
                </a:tc>
                <a:extLst>
                  <a:ext uri="{0D108BD9-81ED-4DB2-BD59-A6C34878D82A}">
                    <a16:rowId xmlns:a16="http://schemas.microsoft.com/office/drawing/2014/main" val="163867163"/>
                  </a:ext>
                </a:extLst>
              </a:tr>
            </a:tbl>
          </a:graphicData>
        </a:graphic>
      </p:graphicFrame>
      <p:sp>
        <p:nvSpPr>
          <p:cNvPr id="7" name="Прямоугольник 6"/>
          <p:cNvSpPr/>
          <p:nvPr/>
        </p:nvSpPr>
        <p:spPr>
          <a:xfrm>
            <a:off x="434400" y="1628800"/>
            <a:ext cx="8424936" cy="369332"/>
          </a:xfrm>
          <a:prstGeom prst="rect">
            <a:avLst/>
          </a:prstGeom>
        </p:spPr>
        <p:txBody>
          <a:bodyPr wrap="square">
            <a:spAutoFit/>
          </a:bodyPr>
          <a:lstStyle/>
          <a:p>
            <a:r>
              <a:rPr lang="ru-RU" dirty="0" smtClean="0"/>
              <a:t>                             Организация </a:t>
            </a:r>
            <a:r>
              <a:rPr lang="ru-RU" dirty="0"/>
              <a:t>и проведение </a:t>
            </a:r>
            <a:r>
              <a:rPr lang="ru-RU" dirty="0" smtClean="0"/>
              <a:t>инструктажей. </a:t>
            </a:r>
            <a:endParaRPr lang="ru-RU" dirty="0"/>
          </a:p>
        </p:txBody>
      </p:sp>
      <p:sp>
        <p:nvSpPr>
          <p:cNvPr id="8" name="Прямоугольник 7"/>
          <p:cNvSpPr/>
          <p:nvPr/>
        </p:nvSpPr>
        <p:spPr>
          <a:xfrm>
            <a:off x="539552" y="5503067"/>
            <a:ext cx="8424935" cy="1261884"/>
          </a:xfrm>
          <a:prstGeom prst="rect">
            <a:avLst/>
          </a:prstGeom>
        </p:spPr>
        <p:txBody>
          <a:bodyPr wrap="square">
            <a:spAutoFit/>
          </a:bodyPr>
          <a:lstStyle/>
          <a:p>
            <a:r>
              <a:rPr lang="ru-RU" sz="1200" dirty="0"/>
              <a:t>Это значит, что внутренних совместителей не нужно </a:t>
            </a:r>
            <a:r>
              <a:rPr lang="ru-RU" sz="1200" dirty="0" smtClean="0"/>
              <a:t>повторно </a:t>
            </a:r>
            <a:r>
              <a:rPr lang="ru-RU" sz="1200" dirty="0"/>
              <a:t>обучать по охране труда, если сохраняются </a:t>
            </a:r>
            <a:endParaRPr lang="ru-RU" sz="1200" dirty="0" smtClean="0"/>
          </a:p>
          <a:p>
            <a:r>
              <a:rPr lang="ru-RU" sz="1200" dirty="0" smtClean="0"/>
              <a:t>•</a:t>
            </a:r>
            <a:r>
              <a:rPr lang="ru-RU" sz="1200" dirty="0"/>
              <a:t>	условия труда работника;</a:t>
            </a:r>
          </a:p>
          <a:p>
            <a:r>
              <a:rPr lang="ru-RU" sz="1200" dirty="0"/>
              <a:t>•	источники опасности;</a:t>
            </a:r>
          </a:p>
          <a:p>
            <a:r>
              <a:rPr lang="ru-RU" sz="1200" dirty="0"/>
              <a:t>•	уровни профессиональных рисков, идентифицированные ранее;</a:t>
            </a:r>
          </a:p>
          <a:p>
            <a:r>
              <a:rPr lang="ru-RU" sz="1200" dirty="0"/>
              <a:t>•	характер выполняемой работы.</a:t>
            </a:r>
          </a:p>
          <a:p>
            <a:endParaRPr lang="ru-RU" sz="1600" dirty="0"/>
          </a:p>
        </p:txBody>
      </p:sp>
    </p:spTree>
    <p:extLst>
      <p:ext uri="{BB962C8B-B14F-4D97-AF65-F5344CB8AC3E}">
        <p14:creationId xmlns:p14="http://schemas.microsoft.com/office/powerpoint/2010/main" val="17098672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1628800"/>
            <a:ext cx="8784975" cy="5040559"/>
          </a:xfrm>
        </p:spPr>
        <p:txBody>
          <a:bodyPr>
            <a:normAutofit/>
          </a:bodyPr>
          <a:lstStyle/>
          <a:p>
            <a:pPr marL="45720" indent="0" algn="just">
              <a:buNone/>
            </a:pPr>
            <a:r>
              <a:rPr lang="ru-RU" sz="2400" spc="-1" dirty="0" smtClean="0">
                <a:solidFill>
                  <a:srgbClr val="000000"/>
                </a:solidFill>
                <a:latin typeface="Times New Roman"/>
                <a:ea typeface="DejaVu Sans"/>
              </a:rPr>
              <a:t>	</a:t>
            </a:r>
            <a:endParaRPr lang="ru-RU" sz="2400" spc="-1" dirty="0" smtClean="0">
              <a:solidFill>
                <a:srgbClr val="000000"/>
              </a:solidFill>
              <a:latin typeface="Times New Roman"/>
              <a:ea typeface="DejaVu Sans"/>
            </a:endParaRPr>
          </a:p>
          <a:p>
            <a:pPr marL="45720" indent="0" algn="just">
              <a:buNone/>
            </a:pPr>
            <a:r>
              <a:rPr lang="ru-RU" sz="1800" spc="-1" dirty="0" smtClean="0">
                <a:solidFill>
                  <a:srgbClr val="000000"/>
                </a:solidFill>
                <a:latin typeface="Times New Roman"/>
                <a:ea typeface="DejaVu Sans"/>
              </a:rPr>
              <a:t>                      </a:t>
            </a:r>
            <a:endParaRPr lang="ru-RU" sz="1800" u="sng" dirty="0" smtClean="0"/>
          </a:p>
          <a:p>
            <a:pPr marL="45720" indent="0">
              <a:buNone/>
            </a:pPr>
            <a:endParaRPr lang="ru-RU" sz="2400" u="sng" dirty="0"/>
          </a:p>
        </p:txBody>
      </p:sp>
      <p:pic>
        <p:nvPicPr>
          <p:cNvPr id="3" name="Рисунок 2"/>
          <p:cNvPicPr>
            <a:picLocks noChangeAspect="1"/>
          </p:cNvPicPr>
          <p:nvPr/>
        </p:nvPicPr>
        <p:blipFill>
          <a:blip r:embed="rId2"/>
          <a:stretch>
            <a:fillRect/>
          </a:stretch>
        </p:blipFill>
        <p:spPr>
          <a:xfrm>
            <a:off x="-180528" y="210071"/>
            <a:ext cx="4145639" cy="1170533"/>
          </a:xfrm>
          <a:prstGeom prst="rect">
            <a:avLst/>
          </a:prstGeom>
        </p:spPr>
      </p:pic>
      <p:graphicFrame>
        <p:nvGraphicFramePr>
          <p:cNvPr id="6" name="Таблица 5"/>
          <p:cNvGraphicFramePr>
            <a:graphicFrameLocks noGrp="1"/>
          </p:cNvGraphicFramePr>
          <p:nvPr>
            <p:extLst>
              <p:ext uri="{D42A27DB-BD31-4B8C-83A1-F6EECF244321}">
                <p14:modId xmlns:p14="http://schemas.microsoft.com/office/powerpoint/2010/main" val="2063243873"/>
              </p:ext>
            </p:extLst>
          </p:nvPr>
        </p:nvGraphicFramePr>
        <p:xfrm>
          <a:off x="1564034" y="2204864"/>
          <a:ext cx="6096000" cy="3744415"/>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3418272682"/>
                    </a:ext>
                  </a:extLst>
                </a:gridCol>
                <a:gridCol w="3048000">
                  <a:extLst>
                    <a:ext uri="{9D8B030D-6E8A-4147-A177-3AD203B41FA5}">
                      <a16:colId xmlns:a16="http://schemas.microsoft.com/office/drawing/2014/main" val="1090487501"/>
                    </a:ext>
                  </a:extLst>
                </a:gridCol>
              </a:tblGrid>
              <a:tr h="391989">
                <a:tc>
                  <a:txBody>
                    <a:bodyPr/>
                    <a:lstStyle/>
                    <a:p>
                      <a:r>
                        <a:rPr lang="ru-RU" sz="1400" dirty="0" smtClean="0"/>
                        <a:t>До поправок</a:t>
                      </a:r>
                      <a:endParaRPr lang="ru-RU" sz="1400" dirty="0"/>
                    </a:p>
                  </a:txBody>
                  <a:tcPr/>
                </a:tc>
                <a:tc>
                  <a:txBody>
                    <a:bodyPr/>
                    <a:lstStyle/>
                    <a:p>
                      <a:r>
                        <a:rPr lang="ru-RU" sz="1400" dirty="0" smtClean="0"/>
                        <a:t>После поправок</a:t>
                      </a:r>
                      <a:endParaRPr lang="ru-RU" sz="1400" dirty="0"/>
                    </a:p>
                  </a:txBody>
                  <a:tcPr/>
                </a:tc>
                <a:extLst>
                  <a:ext uri="{0D108BD9-81ED-4DB2-BD59-A6C34878D82A}">
                    <a16:rowId xmlns:a16="http://schemas.microsoft.com/office/drawing/2014/main" val="1436515407"/>
                  </a:ext>
                </a:extLst>
              </a:tr>
              <a:tr h="3352426">
                <a:tc>
                  <a:txBody>
                    <a:bodyPr/>
                    <a:lstStyle/>
                    <a:p>
                      <a:pPr>
                        <a:lnSpc>
                          <a:spcPct val="115000"/>
                        </a:lnSpc>
                        <a:spcBef>
                          <a:spcPts val="1800"/>
                        </a:spcBef>
                        <a:spcAft>
                          <a:spcPts val="1800"/>
                        </a:spcAft>
                      </a:pPr>
                      <a:r>
                        <a:rPr lang="ru-RU" sz="1200" kern="1200" dirty="0">
                          <a:solidFill>
                            <a:schemeClr val="dk1"/>
                          </a:solidFill>
                          <a:latin typeface="+mn-lt"/>
                          <a:ea typeface="+mn-ea"/>
                          <a:cs typeface="+mn-cs"/>
                        </a:rPr>
                        <a:t>9. Формы и методы проведения инструктажа по охране труда определяются работодателем.</a:t>
                      </a:r>
                      <a:br>
                        <a:rPr lang="ru-RU" sz="1200" kern="1200" dirty="0">
                          <a:solidFill>
                            <a:schemeClr val="dk1"/>
                          </a:solidFill>
                          <a:latin typeface="+mn-lt"/>
                          <a:ea typeface="+mn-ea"/>
                          <a:cs typeface="+mn-cs"/>
                        </a:rPr>
                      </a:b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b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tc>
                  <a:txBody>
                    <a:bodyPr/>
                    <a:lstStyle/>
                    <a:p>
                      <a:pPr marL="0" algn="l" defTabSz="914400" rtl="0" eaLnBrk="1" latinLnBrk="0" hangingPunct="1">
                        <a:lnSpc>
                          <a:spcPct val="115000"/>
                        </a:lnSpc>
                        <a:spcBef>
                          <a:spcPts val="1800"/>
                        </a:spcBef>
                        <a:spcAft>
                          <a:spcPts val="1800"/>
                        </a:spcAft>
                      </a:pPr>
                      <a:r>
                        <a:rPr lang="ru-RU" sz="1200" kern="1200" dirty="0">
                          <a:solidFill>
                            <a:schemeClr val="dk1"/>
                          </a:solidFill>
                          <a:latin typeface="+mn-lt"/>
                          <a:ea typeface="+mn-ea"/>
                          <a:cs typeface="+mn-cs"/>
                        </a:rPr>
                        <a:t>9. Формы и методы проведения инструктажа по охране труда определяются работодателем</a:t>
                      </a:r>
                      <a:r>
                        <a:rPr lang="ru-RU" sz="1200" kern="1200" dirty="0" smtClean="0">
                          <a:solidFill>
                            <a:schemeClr val="dk1"/>
                          </a:solidFill>
                          <a:latin typeface="+mn-lt"/>
                          <a:ea typeface="+mn-ea"/>
                          <a:cs typeface="+mn-cs"/>
                        </a:rPr>
                        <a:t>.</a:t>
                      </a:r>
                      <a:r>
                        <a:rPr lang="ru-RU" sz="1200" kern="1200" dirty="0">
                          <a:solidFill>
                            <a:schemeClr val="dk1"/>
                          </a:solidFill>
                          <a:latin typeface="+mn-lt"/>
                          <a:ea typeface="+mn-ea"/>
                          <a:cs typeface="+mn-cs"/>
                        </a:rPr>
                        <a:t/>
                      </a:r>
                      <a:br>
                        <a:rPr lang="ru-RU" sz="1200" kern="1200" dirty="0">
                          <a:solidFill>
                            <a:schemeClr val="dk1"/>
                          </a:solidFill>
                          <a:latin typeface="+mn-lt"/>
                          <a:ea typeface="+mn-ea"/>
                          <a:cs typeface="+mn-cs"/>
                        </a:rPr>
                      </a:br>
                      <a:r>
                        <a:rPr lang="ru-RU" sz="1200" kern="1200" dirty="0">
                          <a:solidFill>
                            <a:srgbClr val="FF0000"/>
                          </a:solidFill>
                          <a:latin typeface="+mn-lt"/>
                          <a:ea typeface="+mn-ea"/>
                          <a:cs typeface="+mn-cs"/>
                        </a:rPr>
                        <a:t>Для работников, направляемых частным агентством занятости к физическому лицу (юридическому лицу), не являющемуся работодателем таких работников, инструктажи по охране труда проводятся указанным физическим лицом (юридическим лицом).   В настоящих Правилах понятие «частное агентство занятости» применяется в значении, предусмотренном Трудовым кодексом Российской Федерации.</a:t>
                      </a:r>
                    </a:p>
                  </a:txBody>
                  <a:tcPr marL="76200" marR="76200" marT="76200" marB="76200" anchor="ctr"/>
                </a:tc>
                <a:extLst>
                  <a:ext uri="{0D108BD9-81ED-4DB2-BD59-A6C34878D82A}">
                    <a16:rowId xmlns:a16="http://schemas.microsoft.com/office/drawing/2014/main" val="163867163"/>
                  </a:ext>
                </a:extLst>
              </a:tr>
            </a:tbl>
          </a:graphicData>
        </a:graphic>
      </p:graphicFrame>
      <p:sp>
        <p:nvSpPr>
          <p:cNvPr id="7" name="Прямоугольник 6"/>
          <p:cNvSpPr/>
          <p:nvPr/>
        </p:nvSpPr>
        <p:spPr>
          <a:xfrm>
            <a:off x="434400" y="1628800"/>
            <a:ext cx="8424936" cy="369332"/>
          </a:xfrm>
          <a:prstGeom prst="rect">
            <a:avLst/>
          </a:prstGeom>
        </p:spPr>
        <p:txBody>
          <a:bodyPr wrap="square">
            <a:spAutoFit/>
          </a:bodyPr>
          <a:lstStyle/>
          <a:p>
            <a:r>
              <a:rPr lang="ru-RU" dirty="0"/>
              <a:t>                             Ввели нормы инструктирования для </a:t>
            </a:r>
            <a:r>
              <a:rPr lang="ru-RU" dirty="0" err="1"/>
              <a:t>ЧАЗов</a:t>
            </a:r>
            <a:endParaRPr lang="ru-RU" dirty="0"/>
          </a:p>
        </p:txBody>
      </p:sp>
      <p:sp>
        <p:nvSpPr>
          <p:cNvPr id="8" name="Прямоугольник 7"/>
          <p:cNvSpPr/>
          <p:nvPr/>
        </p:nvSpPr>
        <p:spPr>
          <a:xfrm>
            <a:off x="2771800" y="6067161"/>
            <a:ext cx="8424935" cy="276999"/>
          </a:xfrm>
          <a:prstGeom prst="rect">
            <a:avLst/>
          </a:prstGeom>
        </p:spPr>
        <p:txBody>
          <a:bodyPr wrap="square">
            <a:spAutoFit/>
          </a:bodyPr>
          <a:lstStyle/>
          <a:p>
            <a:r>
              <a:rPr lang="ru-RU" sz="1200" dirty="0"/>
              <a:t>Просто привели в соответствие с Главой 53.1. ТК РФ</a:t>
            </a:r>
            <a:endParaRPr lang="ru-RU" sz="1600" dirty="0"/>
          </a:p>
        </p:txBody>
      </p:sp>
    </p:spTree>
    <p:extLst>
      <p:ext uri="{BB962C8B-B14F-4D97-AF65-F5344CB8AC3E}">
        <p14:creationId xmlns:p14="http://schemas.microsoft.com/office/powerpoint/2010/main" val="890547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1628800"/>
            <a:ext cx="8784975" cy="5040559"/>
          </a:xfrm>
        </p:spPr>
        <p:txBody>
          <a:bodyPr>
            <a:normAutofit/>
          </a:bodyPr>
          <a:lstStyle/>
          <a:p>
            <a:pPr marL="45720" indent="0" algn="just">
              <a:buNone/>
            </a:pPr>
            <a:r>
              <a:rPr lang="ru-RU" sz="2400" spc="-1" dirty="0" smtClean="0">
                <a:solidFill>
                  <a:srgbClr val="000000"/>
                </a:solidFill>
                <a:latin typeface="Times New Roman"/>
                <a:ea typeface="DejaVu Sans"/>
              </a:rPr>
              <a:t>	</a:t>
            </a:r>
            <a:endParaRPr lang="ru-RU" sz="2400" spc="-1" dirty="0" smtClean="0">
              <a:solidFill>
                <a:srgbClr val="000000"/>
              </a:solidFill>
              <a:latin typeface="Times New Roman"/>
              <a:ea typeface="DejaVu Sans"/>
            </a:endParaRPr>
          </a:p>
          <a:p>
            <a:pPr marL="45720" indent="0" algn="just">
              <a:buNone/>
            </a:pPr>
            <a:r>
              <a:rPr lang="ru-RU" sz="1800" spc="-1" dirty="0" smtClean="0">
                <a:solidFill>
                  <a:srgbClr val="000000"/>
                </a:solidFill>
                <a:latin typeface="Times New Roman"/>
                <a:ea typeface="DejaVu Sans"/>
              </a:rPr>
              <a:t>                      </a:t>
            </a:r>
            <a:endParaRPr lang="ru-RU" sz="1800" u="sng" dirty="0" smtClean="0"/>
          </a:p>
          <a:p>
            <a:pPr marL="45720" indent="0">
              <a:buNone/>
            </a:pPr>
            <a:endParaRPr lang="ru-RU" sz="2400" u="sng" dirty="0"/>
          </a:p>
        </p:txBody>
      </p:sp>
      <p:pic>
        <p:nvPicPr>
          <p:cNvPr id="3" name="Рисунок 2"/>
          <p:cNvPicPr>
            <a:picLocks noChangeAspect="1"/>
          </p:cNvPicPr>
          <p:nvPr/>
        </p:nvPicPr>
        <p:blipFill>
          <a:blip r:embed="rId2"/>
          <a:stretch>
            <a:fillRect/>
          </a:stretch>
        </p:blipFill>
        <p:spPr>
          <a:xfrm>
            <a:off x="-180528" y="210071"/>
            <a:ext cx="4145639" cy="1170533"/>
          </a:xfrm>
          <a:prstGeom prst="rect">
            <a:avLst/>
          </a:prstGeom>
        </p:spPr>
      </p:pic>
      <p:graphicFrame>
        <p:nvGraphicFramePr>
          <p:cNvPr id="6" name="Таблица 5"/>
          <p:cNvGraphicFramePr>
            <a:graphicFrameLocks noGrp="1"/>
          </p:cNvGraphicFramePr>
          <p:nvPr>
            <p:extLst>
              <p:ext uri="{D42A27DB-BD31-4B8C-83A1-F6EECF244321}">
                <p14:modId xmlns:p14="http://schemas.microsoft.com/office/powerpoint/2010/main" val="3473223642"/>
              </p:ext>
            </p:extLst>
          </p:nvPr>
        </p:nvGraphicFramePr>
        <p:xfrm>
          <a:off x="179511" y="2060849"/>
          <a:ext cx="8784976" cy="3950537"/>
        </p:xfrm>
        <a:graphic>
          <a:graphicData uri="http://schemas.openxmlformats.org/drawingml/2006/table">
            <a:tbl>
              <a:tblPr firstRow="1" bandRow="1">
                <a:tableStyleId>{5C22544A-7EE6-4342-B048-85BDC9FD1C3A}</a:tableStyleId>
              </a:tblPr>
              <a:tblGrid>
                <a:gridCol w="4392488">
                  <a:extLst>
                    <a:ext uri="{9D8B030D-6E8A-4147-A177-3AD203B41FA5}">
                      <a16:colId xmlns:a16="http://schemas.microsoft.com/office/drawing/2014/main" val="3418272682"/>
                    </a:ext>
                  </a:extLst>
                </a:gridCol>
                <a:gridCol w="4392488">
                  <a:extLst>
                    <a:ext uri="{9D8B030D-6E8A-4147-A177-3AD203B41FA5}">
                      <a16:colId xmlns:a16="http://schemas.microsoft.com/office/drawing/2014/main" val="1090487501"/>
                    </a:ext>
                  </a:extLst>
                </a:gridCol>
              </a:tblGrid>
              <a:tr h="376782">
                <a:tc>
                  <a:txBody>
                    <a:bodyPr/>
                    <a:lstStyle/>
                    <a:p>
                      <a:r>
                        <a:rPr lang="ru-RU" sz="1400" dirty="0" smtClean="0"/>
                        <a:t>До поправок</a:t>
                      </a:r>
                      <a:endParaRPr lang="ru-RU" sz="1400" dirty="0"/>
                    </a:p>
                  </a:txBody>
                  <a:tcPr/>
                </a:tc>
                <a:tc>
                  <a:txBody>
                    <a:bodyPr/>
                    <a:lstStyle/>
                    <a:p>
                      <a:r>
                        <a:rPr lang="ru-RU" sz="1400" dirty="0" smtClean="0"/>
                        <a:t>После поправок</a:t>
                      </a:r>
                      <a:endParaRPr lang="ru-RU" sz="1400" dirty="0"/>
                    </a:p>
                  </a:txBody>
                  <a:tcPr/>
                </a:tc>
                <a:extLst>
                  <a:ext uri="{0D108BD9-81ED-4DB2-BD59-A6C34878D82A}">
                    <a16:rowId xmlns:a16="http://schemas.microsoft.com/office/drawing/2014/main" val="1436515407"/>
                  </a:ext>
                </a:extLst>
              </a:tr>
              <a:tr h="3573755">
                <a:tc>
                  <a:txBody>
                    <a:bodyPr/>
                    <a:lstStyle/>
                    <a:p>
                      <a:pPr algn="l">
                        <a:lnSpc>
                          <a:spcPct val="100000"/>
                        </a:lnSpc>
                        <a:spcBef>
                          <a:spcPts val="1800"/>
                        </a:spcBef>
                        <a:spcAft>
                          <a:spcPts val="180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13. Первичный инструктаж по охране труда проводится для всех работников организации до начала самостоятельной работы, а также для лиц, проходящих производственную практику. Допускается освобождение отдельных категорий работников от прохождения первичного инструктажа по охране труда в случае, если их трудовая деятельность связана с опасностью, источниками которой являются персональные электронно-вычислительные машины (персональные компьютеры), аппараты копировально-множительной техники настольного типа, единичные стационарные копировально-множительные аппараты, используемые периодически для нужд самой организации, иная офисная организационная техника, а также бытовая техника, не используемая в технологическом процессе производства, и при этом другие источники опасности отсутствуют, а условия труда по результатам проведения специальной оценки условий труда являются оптимальными или допустимыми. Информация о безопасных методах и приемах выполнения работ при наличии такой опасности должна быть включена в программу вводного инструктажа по охране труда. Перечень профессий и должностей работников, освобожденных от прохождения первичного инструктажа по охране труда, утверждается работодателем.</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tc>
                  <a:txBody>
                    <a:bodyPr/>
                    <a:lstStyle/>
                    <a:p>
                      <a:pPr algn="l">
                        <a:lnSpc>
                          <a:spcPct val="100000"/>
                        </a:lnSpc>
                        <a:spcBef>
                          <a:spcPts val="1800"/>
                        </a:spcBef>
                        <a:spcAft>
                          <a:spcPts val="180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13. Первичный инструктаж по охране труда проводится для всех работников организации до начала самостоятельной работы, а также для лиц, проходящих производственную практику. Допускается освобождение отдельных категорий работников от прохождения первичного инструктажа по охране труда в случае, если их трудовая деятельность связана </a:t>
                      </a:r>
                      <a:r>
                        <a:rPr lang="ru-RU" sz="11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исключительно!!!! </a:t>
                      </a: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с опасностью, источниками которой являются персональные электронно-вычислительные машины (персональные компьютеры), аппараты копировально-множительной техники настольного типа, единичные стационарные копировально-множительные аппараты, используемые периодически для нужд самой организации, иная офисная организационная техника, а также бытовая техника, не используемая в технологическом процессе производства, а условия труда по результатам проведения специальной оценки условий труда являются оптимальными или допустимыми. Информация о безопасных методах и приемах выполнения работ при наличии такой опасности должна быть включена в программу вводного инструктажа по охране труда. Перечень профессий и должностей работников, освобожденных от прохождения первичного инструктажа по охране труда, утверждается работодателем.</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extLst>
                  <a:ext uri="{0D108BD9-81ED-4DB2-BD59-A6C34878D82A}">
                    <a16:rowId xmlns:a16="http://schemas.microsoft.com/office/drawing/2014/main" val="163867163"/>
                  </a:ext>
                </a:extLst>
              </a:tr>
            </a:tbl>
          </a:graphicData>
        </a:graphic>
      </p:graphicFrame>
      <p:sp>
        <p:nvSpPr>
          <p:cNvPr id="7" name="Прямоугольник 6"/>
          <p:cNvSpPr/>
          <p:nvPr/>
        </p:nvSpPr>
        <p:spPr>
          <a:xfrm>
            <a:off x="434400" y="1628800"/>
            <a:ext cx="8424936" cy="369332"/>
          </a:xfrm>
          <a:prstGeom prst="rect">
            <a:avLst/>
          </a:prstGeom>
        </p:spPr>
        <p:txBody>
          <a:bodyPr wrap="square">
            <a:spAutoFit/>
          </a:bodyPr>
          <a:lstStyle/>
          <a:p>
            <a:pPr algn="ctr"/>
            <a:r>
              <a:rPr lang="ru-RU" dirty="0" smtClean="0"/>
              <a:t> </a:t>
            </a:r>
            <a:r>
              <a:rPr lang="ru-RU" dirty="0"/>
              <a:t>Ужесточили условия освобождения «</a:t>
            </a:r>
            <a:r>
              <a:rPr lang="ru-RU" dirty="0" err="1"/>
              <a:t>офисников</a:t>
            </a:r>
            <a:r>
              <a:rPr lang="ru-RU" dirty="0"/>
              <a:t>» от первичных инструктажей</a:t>
            </a:r>
          </a:p>
        </p:txBody>
      </p:sp>
      <p:sp>
        <p:nvSpPr>
          <p:cNvPr id="8" name="Прямоугольник 7"/>
          <p:cNvSpPr/>
          <p:nvPr/>
        </p:nvSpPr>
        <p:spPr>
          <a:xfrm>
            <a:off x="254380" y="6041244"/>
            <a:ext cx="8784975" cy="646331"/>
          </a:xfrm>
          <a:prstGeom prst="rect">
            <a:avLst/>
          </a:prstGeom>
        </p:spPr>
        <p:txBody>
          <a:bodyPr wrap="square">
            <a:spAutoFit/>
          </a:bodyPr>
          <a:lstStyle/>
          <a:p>
            <a:r>
              <a:rPr lang="ru-RU" sz="1200" dirty="0"/>
              <a:t>В результате такой простой правки формулировка стала проще, а нормы жёстче. Освобождать </a:t>
            </a:r>
            <a:r>
              <a:rPr lang="ru-RU" sz="1200" dirty="0" smtClean="0"/>
              <a:t>«</a:t>
            </a:r>
            <a:r>
              <a:rPr lang="ru-RU" sz="1200" dirty="0" err="1" smtClean="0"/>
              <a:t>офисников</a:t>
            </a:r>
            <a:r>
              <a:rPr lang="ru-RU" sz="1200" dirty="0" smtClean="0"/>
              <a:t>» </a:t>
            </a:r>
            <a:r>
              <a:rPr lang="ru-RU" sz="1200" dirty="0"/>
              <a:t>от первичного инструктажа станет сложнее, так как новая редакция Правил требует, чтобы их работа была связана только с офисной или бытовой техникой (при оптимальных или допустимых условиях труда).</a:t>
            </a:r>
            <a:endParaRPr lang="ru-RU" sz="1600" dirty="0"/>
          </a:p>
        </p:txBody>
      </p:sp>
    </p:spTree>
    <p:extLst>
      <p:ext uri="{BB962C8B-B14F-4D97-AF65-F5344CB8AC3E}">
        <p14:creationId xmlns:p14="http://schemas.microsoft.com/office/powerpoint/2010/main" val="3923958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1628800"/>
            <a:ext cx="8784975" cy="5040559"/>
          </a:xfrm>
        </p:spPr>
        <p:txBody>
          <a:bodyPr>
            <a:normAutofit/>
          </a:bodyPr>
          <a:lstStyle/>
          <a:p>
            <a:pPr marL="45720" indent="0" algn="just">
              <a:buNone/>
            </a:pPr>
            <a:r>
              <a:rPr lang="ru-RU" sz="2400" spc="-1" dirty="0" smtClean="0">
                <a:solidFill>
                  <a:srgbClr val="000000"/>
                </a:solidFill>
                <a:latin typeface="Times New Roman"/>
                <a:ea typeface="DejaVu Sans"/>
              </a:rPr>
              <a:t>	</a:t>
            </a:r>
            <a:endParaRPr lang="ru-RU" sz="2400" spc="-1" dirty="0" smtClean="0">
              <a:solidFill>
                <a:srgbClr val="000000"/>
              </a:solidFill>
              <a:latin typeface="Times New Roman"/>
              <a:ea typeface="DejaVu Sans"/>
            </a:endParaRPr>
          </a:p>
          <a:p>
            <a:pPr marL="45720" indent="0" algn="just">
              <a:buNone/>
            </a:pPr>
            <a:r>
              <a:rPr lang="ru-RU" sz="1800" spc="-1" dirty="0" smtClean="0">
                <a:solidFill>
                  <a:srgbClr val="000000"/>
                </a:solidFill>
                <a:latin typeface="Times New Roman"/>
                <a:ea typeface="DejaVu Sans"/>
              </a:rPr>
              <a:t>                      </a:t>
            </a:r>
            <a:endParaRPr lang="ru-RU" sz="1800" u="sng" dirty="0" smtClean="0"/>
          </a:p>
          <a:p>
            <a:pPr marL="45720" indent="0">
              <a:buNone/>
            </a:pPr>
            <a:endParaRPr lang="ru-RU" sz="2400" u="sng" dirty="0"/>
          </a:p>
        </p:txBody>
      </p:sp>
      <p:pic>
        <p:nvPicPr>
          <p:cNvPr id="3" name="Рисунок 2"/>
          <p:cNvPicPr>
            <a:picLocks noChangeAspect="1"/>
          </p:cNvPicPr>
          <p:nvPr/>
        </p:nvPicPr>
        <p:blipFill>
          <a:blip r:embed="rId2"/>
          <a:stretch>
            <a:fillRect/>
          </a:stretch>
        </p:blipFill>
        <p:spPr>
          <a:xfrm>
            <a:off x="-180528" y="210071"/>
            <a:ext cx="4145639" cy="1170533"/>
          </a:xfrm>
          <a:prstGeom prst="rect">
            <a:avLst/>
          </a:prstGeom>
        </p:spPr>
      </p:pic>
      <p:graphicFrame>
        <p:nvGraphicFramePr>
          <p:cNvPr id="6" name="Таблица 5"/>
          <p:cNvGraphicFramePr>
            <a:graphicFrameLocks noGrp="1"/>
          </p:cNvGraphicFramePr>
          <p:nvPr>
            <p:extLst>
              <p:ext uri="{D42A27DB-BD31-4B8C-83A1-F6EECF244321}">
                <p14:modId xmlns:p14="http://schemas.microsoft.com/office/powerpoint/2010/main" val="1943359526"/>
              </p:ext>
            </p:extLst>
          </p:nvPr>
        </p:nvGraphicFramePr>
        <p:xfrm>
          <a:off x="323527" y="1966609"/>
          <a:ext cx="8723888" cy="3490262"/>
        </p:xfrm>
        <a:graphic>
          <a:graphicData uri="http://schemas.openxmlformats.org/drawingml/2006/table">
            <a:tbl>
              <a:tblPr firstRow="1" bandRow="1">
                <a:tableStyleId>{5C22544A-7EE6-4342-B048-85BDC9FD1C3A}</a:tableStyleId>
              </a:tblPr>
              <a:tblGrid>
                <a:gridCol w="4361944">
                  <a:extLst>
                    <a:ext uri="{9D8B030D-6E8A-4147-A177-3AD203B41FA5}">
                      <a16:colId xmlns:a16="http://schemas.microsoft.com/office/drawing/2014/main" val="3418272682"/>
                    </a:ext>
                  </a:extLst>
                </a:gridCol>
                <a:gridCol w="4361944">
                  <a:extLst>
                    <a:ext uri="{9D8B030D-6E8A-4147-A177-3AD203B41FA5}">
                      <a16:colId xmlns:a16="http://schemas.microsoft.com/office/drawing/2014/main" val="1090487501"/>
                    </a:ext>
                  </a:extLst>
                </a:gridCol>
              </a:tblGrid>
              <a:tr h="271645">
                <a:tc>
                  <a:txBody>
                    <a:bodyPr/>
                    <a:lstStyle/>
                    <a:p>
                      <a:r>
                        <a:rPr lang="ru-RU" sz="1400" dirty="0" smtClean="0"/>
                        <a:t>До поправок</a:t>
                      </a:r>
                      <a:endParaRPr lang="ru-RU" sz="1400" dirty="0"/>
                    </a:p>
                  </a:txBody>
                  <a:tcPr/>
                </a:tc>
                <a:tc>
                  <a:txBody>
                    <a:bodyPr/>
                    <a:lstStyle/>
                    <a:p>
                      <a:r>
                        <a:rPr lang="ru-RU" sz="1400" dirty="0" smtClean="0"/>
                        <a:t>После поправок</a:t>
                      </a:r>
                      <a:endParaRPr lang="ru-RU" sz="1400" dirty="0"/>
                    </a:p>
                  </a:txBody>
                  <a:tcPr/>
                </a:tc>
                <a:extLst>
                  <a:ext uri="{0D108BD9-81ED-4DB2-BD59-A6C34878D82A}">
                    <a16:rowId xmlns:a16="http://schemas.microsoft.com/office/drawing/2014/main" val="1436515407"/>
                  </a:ext>
                </a:extLst>
              </a:tr>
              <a:tr h="3185462">
                <a:tc>
                  <a:txBody>
                    <a:bodyPr/>
                    <a:lstStyle/>
                    <a:p>
                      <a:pPr algn="l">
                        <a:lnSpc>
                          <a:spcPct val="115000"/>
                        </a:lnSpc>
                        <a:spcBef>
                          <a:spcPts val="1800"/>
                        </a:spcBef>
                        <a:spcAft>
                          <a:spcPts val="1800"/>
                        </a:spcAft>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14. Повторный инструктаж по охране труда проводится не реже одного раза в 6 месяцев.</a:t>
                      </a:r>
                      <a:b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b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tc>
                  <a:txBody>
                    <a:bodyPr/>
                    <a:lstStyle/>
                    <a:p>
                      <a:pPr algn="l">
                        <a:lnSpc>
                          <a:spcPct val="115000"/>
                        </a:lnSpc>
                        <a:spcBef>
                          <a:spcPts val="1800"/>
                        </a:spcBef>
                        <a:spcAft>
                          <a:spcPts val="1800"/>
                        </a:spcAft>
                      </a:pP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14. Повторный инструктаж по охране труда проводится не реже одного раза в 6 месяцев.  </a:t>
                      </a:r>
                      <a:b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6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600" dirty="0">
                          <a:effectLst/>
                          <a:highlight>
                            <a:srgbClr val="00FF00"/>
                          </a:highlight>
                          <a:latin typeface="Times New Roman" panose="02020603050405020304" pitchFamily="18" charset="0"/>
                          <a:ea typeface="Times New Roman" panose="02020603050405020304" pitchFamily="18" charset="0"/>
                          <a:cs typeface="Times New Roman" panose="02020603050405020304" pitchFamily="18" charset="0"/>
                        </a:rPr>
                        <a:t>Для работников, впервые начавших трудовую деятельность, допущенных к выполнению работ повышенной опасности, повторный инструктаж по охране труда проводится не реже одного раза в 3 месяца в течение первого года работы.</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extLst>
                  <a:ext uri="{0D108BD9-81ED-4DB2-BD59-A6C34878D82A}">
                    <a16:rowId xmlns:a16="http://schemas.microsoft.com/office/drawing/2014/main" val="163867163"/>
                  </a:ext>
                </a:extLst>
              </a:tr>
            </a:tbl>
          </a:graphicData>
        </a:graphic>
      </p:graphicFrame>
      <p:sp>
        <p:nvSpPr>
          <p:cNvPr id="7" name="Прямоугольник 6"/>
          <p:cNvSpPr/>
          <p:nvPr/>
        </p:nvSpPr>
        <p:spPr>
          <a:xfrm>
            <a:off x="434400" y="1628800"/>
            <a:ext cx="8424936" cy="369332"/>
          </a:xfrm>
          <a:prstGeom prst="rect">
            <a:avLst/>
          </a:prstGeom>
        </p:spPr>
        <p:txBody>
          <a:bodyPr wrap="square">
            <a:spAutoFit/>
          </a:bodyPr>
          <a:lstStyle/>
          <a:p>
            <a:pPr algn="ctr"/>
            <a:r>
              <a:rPr lang="ru-RU" dirty="0"/>
              <a:t> </a:t>
            </a:r>
            <a:r>
              <a:rPr lang="ru-RU" dirty="0" smtClean="0"/>
              <a:t>Инструктирование </a:t>
            </a:r>
            <a:r>
              <a:rPr lang="ru-RU" dirty="0"/>
              <a:t>тех, кто впервые приступает к труду</a:t>
            </a:r>
          </a:p>
        </p:txBody>
      </p:sp>
      <p:sp>
        <p:nvSpPr>
          <p:cNvPr id="8" name="Прямоугольник 7"/>
          <p:cNvSpPr/>
          <p:nvPr/>
        </p:nvSpPr>
        <p:spPr>
          <a:xfrm>
            <a:off x="292983" y="5647616"/>
            <a:ext cx="8784975" cy="830997"/>
          </a:xfrm>
          <a:prstGeom prst="rect">
            <a:avLst/>
          </a:prstGeom>
        </p:spPr>
        <p:txBody>
          <a:bodyPr wrap="square">
            <a:spAutoFit/>
          </a:bodyPr>
          <a:lstStyle/>
          <a:p>
            <a:r>
              <a:rPr lang="ru-RU" sz="1200" dirty="0"/>
              <a:t>Поправки вводят повышенные требования к новым работникам, которые до этого нигде не работали (чистая трудовая книжка?) и при этом допускаются к работам повышенной опасности (высота, ОЗП – 18, 21 год). В первый год работы вы обязаны инструктировать их в два раза чаще. Первый повторный инструктаж для него нужно провести не позднее, чем через 3 месяца после первичного, и далее повторный инструктаж ему проводится не реже одного раза в 3 месяца.</a:t>
            </a:r>
            <a:endParaRPr lang="ru-RU" sz="1600" dirty="0"/>
          </a:p>
        </p:txBody>
      </p:sp>
    </p:spTree>
    <p:extLst>
      <p:ext uri="{BB962C8B-B14F-4D97-AF65-F5344CB8AC3E}">
        <p14:creationId xmlns:p14="http://schemas.microsoft.com/office/powerpoint/2010/main" val="3973375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1628800"/>
            <a:ext cx="8784975" cy="5040559"/>
          </a:xfrm>
        </p:spPr>
        <p:txBody>
          <a:bodyPr>
            <a:normAutofit/>
          </a:bodyPr>
          <a:lstStyle/>
          <a:p>
            <a:pPr marL="45720" indent="0" algn="just">
              <a:buNone/>
            </a:pPr>
            <a:r>
              <a:rPr lang="ru-RU" sz="2400" spc="-1" dirty="0" smtClean="0">
                <a:solidFill>
                  <a:srgbClr val="000000"/>
                </a:solidFill>
                <a:latin typeface="Times New Roman"/>
                <a:ea typeface="DejaVu Sans"/>
              </a:rPr>
              <a:t>	</a:t>
            </a:r>
            <a:endParaRPr lang="ru-RU" sz="2400" spc="-1" dirty="0" smtClean="0">
              <a:solidFill>
                <a:srgbClr val="000000"/>
              </a:solidFill>
              <a:latin typeface="Times New Roman"/>
              <a:ea typeface="DejaVu Sans"/>
            </a:endParaRPr>
          </a:p>
          <a:p>
            <a:pPr marL="45720" indent="0" algn="just">
              <a:buNone/>
            </a:pPr>
            <a:r>
              <a:rPr lang="ru-RU" sz="1800" spc="-1" dirty="0" smtClean="0">
                <a:solidFill>
                  <a:srgbClr val="000000"/>
                </a:solidFill>
                <a:latin typeface="Times New Roman"/>
                <a:ea typeface="DejaVu Sans"/>
              </a:rPr>
              <a:t>                      </a:t>
            </a:r>
            <a:endParaRPr lang="ru-RU" sz="1800" u="sng" dirty="0" smtClean="0"/>
          </a:p>
          <a:p>
            <a:pPr marL="45720" indent="0">
              <a:buNone/>
            </a:pPr>
            <a:endParaRPr lang="ru-RU" sz="2400" u="sng" dirty="0"/>
          </a:p>
        </p:txBody>
      </p:sp>
      <p:pic>
        <p:nvPicPr>
          <p:cNvPr id="3" name="Рисунок 2"/>
          <p:cNvPicPr>
            <a:picLocks noChangeAspect="1"/>
          </p:cNvPicPr>
          <p:nvPr/>
        </p:nvPicPr>
        <p:blipFill>
          <a:blip r:embed="rId2"/>
          <a:stretch>
            <a:fillRect/>
          </a:stretch>
        </p:blipFill>
        <p:spPr>
          <a:xfrm>
            <a:off x="-180528" y="210071"/>
            <a:ext cx="4145639" cy="1170533"/>
          </a:xfrm>
          <a:prstGeom prst="rect">
            <a:avLst/>
          </a:prstGeom>
        </p:spPr>
      </p:pic>
      <p:graphicFrame>
        <p:nvGraphicFramePr>
          <p:cNvPr id="6" name="Таблица 5"/>
          <p:cNvGraphicFramePr>
            <a:graphicFrameLocks noGrp="1"/>
          </p:cNvGraphicFramePr>
          <p:nvPr>
            <p:extLst>
              <p:ext uri="{D42A27DB-BD31-4B8C-83A1-F6EECF244321}">
                <p14:modId xmlns:p14="http://schemas.microsoft.com/office/powerpoint/2010/main" val="152757443"/>
              </p:ext>
            </p:extLst>
          </p:nvPr>
        </p:nvGraphicFramePr>
        <p:xfrm>
          <a:off x="323526" y="2253348"/>
          <a:ext cx="8723888" cy="3402651"/>
        </p:xfrm>
        <a:graphic>
          <a:graphicData uri="http://schemas.openxmlformats.org/drawingml/2006/table">
            <a:tbl>
              <a:tblPr firstRow="1" bandRow="1">
                <a:tableStyleId>{5C22544A-7EE6-4342-B048-85BDC9FD1C3A}</a:tableStyleId>
              </a:tblPr>
              <a:tblGrid>
                <a:gridCol w="4361944">
                  <a:extLst>
                    <a:ext uri="{9D8B030D-6E8A-4147-A177-3AD203B41FA5}">
                      <a16:colId xmlns:a16="http://schemas.microsoft.com/office/drawing/2014/main" val="3418272682"/>
                    </a:ext>
                  </a:extLst>
                </a:gridCol>
                <a:gridCol w="4361944">
                  <a:extLst>
                    <a:ext uri="{9D8B030D-6E8A-4147-A177-3AD203B41FA5}">
                      <a16:colId xmlns:a16="http://schemas.microsoft.com/office/drawing/2014/main" val="1090487501"/>
                    </a:ext>
                  </a:extLst>
                </a:gridCol>
              </a:tblGrid>
              <a:tr h="296417">
                <a:tc>
                  <a:txBody>
                    <a:bodyPr/>
                    <a:lstStyle/>
                    <a:p>
                      <a:r>
                        <a:rPr lang="ru-RU" sz="1400" dirty="0" smtClean="0"/>
                        <a:t>До поправок</a:t>
                      </a:r>
                      <a:endParaRPr lang="ru-RU" sz="1400" dirty="0"/>
                    </a:p>
                  </a:txBody>
                  <a:tcPr/>
                </a:tc>
                <a:tc>
                  <a:txBody>
                    <a:bodyPr/>
                    <a:lstStyle/>
                    <a:p>
                      <a:r>
                        <a:rPr lang="ru-RU" sz="1400" dirty="0" smtClean="0"/>
                        <a:t>После поправок</a:t>
                      </a:r>
                      <a:endParaRPr lang="ru-RU" sz="1400" dirty="0"/>
                    </a:p>
                  </a:txBody>
                  <a:tcPr/>
                </a:tc>
                <a:extLst>
                  <a:ext uri="{0D108BD9-81ED-4DB2-BD59-A6C34878D82A}">
                    <a16:rowId xmlns:a16="http://schemas.microsoft.com/office/drawing/2014/main" val="1436515407"/>
                  </a:ext>
                </a:extLst>
              </a:tr>
              <a:tr h="3097851">
                <a:tc>
                  <a:txBody>
                    <a:bodyPr/>
                    <a:lstStyle/>
                    <a:p>
                      <a:pPr>
                        <a:lnSpc>
                          <a:spcPct val="100000"/>
                        </a:lnSpc>
                        <a:spcBef>
                          <a:spcPts val="1800"/>
                        </a:spcBef>
                        <a:spcAft>
                          <a:spcPts val="180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17. Внеплановый инструктаж по охране труда проводится в объеме мероприятий и требований охраны труда и в сроки, указанные в локальном нормативном акте работодателя. В случае проведения внепланового обучения по основанию, предусмотренному подпунктом «а» пункта 50 настоящих Правил, внеплановый инструктаж по охране труда для работников по основанию, предусмотренному подпунктом «в» пункта 16 настоящих Правил, может не проводиться. Перечень работников, для которых необходимо проведение внепланового инструктажа по охране труда по основанию, предусмотренному подпунктом «е» пункта 16 настоящих Правил, определяется работодателем и должен включать руководителей и иных работников структурного подразделения, в котором произошли авария и (или) несчастный случай на производстве, а также руководителей и работников иных структурных подразделений, в которых возможно происшествие аналогичной аварии и (или) несчастного случая на производстве.</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tc>
                  <a:txBody>
                    <a:bodyPr/>
                    <a:lstStyle/>
                    <a:p>
                      <a:pPr>
                        <a:lnSpc>
                          <a:spcPct val="100000"/>
                        </a:lnSpc>
                        <a:spcBef>
                          <a:spcPts val="1800"/>
                        </a:spcBef>
                        <a:spcAft>
                          <a:spcPts val="180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17. Внеплановый инструктаж по охране труда проводится в объеме мероприятий и требований охраны труда и в сроки, указанные в локальном нормативном акте работодателя. В случае проведения внепланового обучения по основанию, предусмотренному подпунктом «а» пункта 50 настоящих Правил, внеплановый инструктаж по охране труда для работников по основанию, предусмотренному подпунктом «в» пункта 16 настоящих Правил, может не проводиться. </a:t>
                      </a:r>
                      <a:r>
                        <a:rPr lang="ru-RU" sz="1100" dirty="0">
                          <a:effectLst/>
                          <a:highlight>
                            <a:srgbClr val="00FF00"/>
                          </a:highlight>
                          <a:latin typeface="Times New Roman" panose="02020603050405020304" pitchFamily="18" charset="0"/>
                          <a:ea typeface="Times New Roman" panose="02020603050405020304" pitchFamily="18" charset="0"/>
                          <a:cs typeface="Times New Roman" panose="02020603050405020304" pitchFamily="18" charset="0"/>
                        </a:rPr>
                        <a:t>Работодатель определяет работников, в отношении которых необходимо проведение внепланового инструктажа по охране труда по основанию, предусмотренному подпунктом «е» пункта 16 настоящих Правил, в число которых включаются руководители и иные работники структурного подразделения, в котором произошли авария и (или) несчастный случай на производстве, а также руководители и работники иных структурных подразделений, в которых возможно происшествие аналогичной аварии и (или) несчастного случая на производстве.</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extLst>
                  <a:ext uri="{0D108BD9-81ED-4DB2-BD59-A6C34878D82A}">
                    <a16:rowId xmlns:a16="http://schemas.microsoft.com/office/drawing/2014/main" val="163867163"/>
                  </a:ext>
                </a:extLst>
              </a:tr>
            </a:tbl>
          </a:graphicData>
        </a:graphic>
      </p:graphicFrame>
      <p:sp>
        <p:nvSpPr>
          <p:cNvPr id="7" name="Прямоугольник 6"/>
          <p:cNvSpPr/>
          <p:nvPr/>
        </p:nvSpPr>
        <p:spPr>
          <a:xfrm>
            <a:off x="434400" y="1628800"/>
            <a:ext cx="8424936" cy="661720"/>
          </a:xfrm>
          <a:prstGeom prst="rect">
            <a:avLst/>
          </a:prstGeom>
        </p:spPr>
        <p:txBody>
          <a:bodyPr wrap="square">
            <a:spAutoFit/>
          </a:bodyPr>
          <a:lstStyle/>
          <a:p>
            <a:pPr algn="ctr"/>
            <a:r>
              <a:rPr lang="ru-RU" dirty="0"/>
              <a:t> </a:t>
            </a:r>
            <a:r>
              <a:rPr lang="ru-RU" b="1" dirty="0"/>
              <a:t>Уточнили круг лиц, которым нужно провести внеплановый инструктаж после НС или аварии</a:t>
            </a:r>
            <a:endParaRPr lang="ru-RU" dirty="0"/>
          </a:p>
        </p:txBody>
      </p:sp>
      <p:sp>
        <p:nvSpPr>
          <p:cNvPr id="8" name="Прямоугольник 7"/>
          <p:cNvSpPr/>
          <p:nvPr/>
        </p:nvSpPr>
        <p:spPr>
          <a:xfrm>
            <a:off x="292982" y="5668844"/>
            <a:ext cx="8784975" cy="646331"/>
          </a:xfrm>
          <a:prstGeom prst="rect">
            <a:avLst/>
          </a:prstGeom>
        </p:spPr>
        <p:txBody>
          <a:bodyPr wrap="square">
            <a:spAutoFit/>
          </a:bodyPr>
          <a:lstStyle/>
          <a:p>
            <a:r>
              <a:rPr lang="ru-RU" sz="1200" dirty="0"/>
              <a:t>Поправки не изменили суть, но сделали формулировку более чёткой и обязывающей. Для определения круга лиц, которым нужно провести внеплановый инструктаж, можно применять любую подходящую форм у организационно-распорядительного документа, не обязательно перечень.</a:t>
            </a:r>
            <a:endParaRPr lang="ru-RU" sz="1600" dirty="0"/>
          </a:p>
        </p:txBody>
      </p:sp>
    </p:spTree>
    <p:extLst>
      <p:ext uri="{BB962C8B-B14F-4D97-AF65-F5344CB8AC3E}">
        <p14:creationId xmlns:p14="http://schemas.microsoft.com/office/powerpoint/2010/main" val="2525448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1628800"/>
            <a:ext cx="8784975" cy="5040559"/>
          </a:xfrm>
        </p:spPr>
        <p:txBody>
          <a:bodyPr>
            <a:normAutofit/>
          </a:bodyPr>
          <a:lstStyle/>
          <a:p>
            <a:pPr marL="45720" indent="0" algn="just">
              <a:buNone/>
            </a:pPr>
            <a:r>
              <a:rPr lang="ru-RU" sz="2400" spc="-1" dirty="0" smtClean="0">
                <a:solidFill>
                  <a:srgbClr val="000000"/>
                </a:solidFill>
                <a:latin typeface="Times New Roman"/>
                <a:ea typeface="DejaVu Sans"/>
              </a:rPr>
              <a:t>	</a:t>
            </a:r>
            <a:endParaRPr lang="ru-RU" sz="2400" spc="-1" dirty="0" smtClean="0">
              <a:solidFill>
                <a:srgbClr val="000000"/>
              </a:solidFill>
              <a:latin typeface="Times New Roman"/>
              <a:ea typeface="DejaVu Sans"/>
            </a:endParaRPr>
          </a:p>
          <a:p>
            <a:pPr marL="45720" indent="0" algn="just">
              <a:buNone/>
            </a:pPr>
            <a:r>
              <a:rPr lang="ru-RU" sz="1800" spc="-1" dirty="0" smtClean="0">
                <a:solidFill>
                  <a:srgbClr val="000000"/>
                </a:solidFill>
                <a:latin typeface="Times New Roman"/>
                <a:ea typeface="DejaVu Sans"/>
              </a:rPr>
              <a:t>                      </a:t>
            </a:r>
            <a:endParaRPr lang="ru-RU" sz="1800" u="sng" dirty="0" smtClean="0"/>
          </a:p>
          <a:p>
            <a:pPr marL="45720" indent="0">
              <a:buNone/>
            </a:pPr>
            <a:endParaRPr lang="ru-RU" sz="2400" u="sng" dirty="0"/>
          </a:p>
        </p:txBody>
      </p:sp>
      <p:pic>
        <p:nvPicPr>
          <p:cNvPr id="3" name="Рисунок 2"/>
          <p:cNvPicPr>
            <a:picLocks noChangeAspect="1"/>
          </p:cNvPicPr>
          <p:nvPr/>
        </p:nvPicPr>
        <p:blipFill>
          <a:blip r:embed="rId2"/>
          <a:stretch>
            <a:fillRect/>
          </a:stretch>
        </p:blipFill>
        <p:spPr>
          <a:xfrm>
            <a:off x="-180528" y="210071"/>
            <a:ext cx="4145639" cy="1170533"/>
          </a:xfrm>
          <a:prstGeom prst="rect">
            <a:avLst/>
          </a:prstGeom>
        </p:spPr>
      </p:pic>
      <p:graphicFrame>
        <p:nvGraphicFramePr>
          <p:cNvPr id="6" name="Таблица 5"/>
          <p:cNvGraphicFramePr>
            <a:graphicFrameLocks noGrp="1"/>
          </p:cNvGraphicFramePr>
          <p:nvPr>
            <p:extLst>
              <p:ext uri="{D42A27DB-BD31-4B8C-83A1-F6EECF244321}">
                <p14:modId xmlns:p14="http://schemas.microsoft.com/office/powerpoint/2010/main" val="1159499779"/>
              </p:ext>
            </p:extLst>
          </p:nvPr>
        </p:nvGraphicFramePr>
        <p:xfrm>
          <a:off x="323526" y="2253348"/>
          <a:ext cx="8723888" cy="3402651"/>
        </p:xfrm>
        <a:graphic>
          <a:graphicData uri="http://schemas.openxmlformats.org/drawingml/2006/table">
            <a:tbl>
              <a:tblPr firstRow="1" bandRow="1">
                <a:tableStyleId>{5C22544A-7EE6-4342-B048-85BDC9FD1C3A}</a:tableStyleId>
              </a:tblPr>
              <a:tblGrid>
                <a:gridCol w="4361944">
                  <a:extLst>
                    <a:ext uri="{9D8B030D-6E8A-4147-A177-3AD203B41FA5}">
                      <a16:colId xmlns:a16="http://schemas.microsoft.com/office/drawing/2014/main" val="3418272682"/>
                    </a:ext>
                  </a:extLst>
                </a:gridCol>
                <a:gridCol w="4361944">
                  <a:extLst>
                    <a:ext uri="{9D8B030D-6E8A-4147-A177-3AD203B41FA5}">
                      <a16:colId xmlns:a16="http://schemas.microsoft.com/office/drawing/2014/main" val="1090487501"/>
                    </a:ext>
                  </a:extLst>
                </a:gridCol>
              </a:tblGrid>
              <a:tr h="296417">
                <a:tc>
                  <a:txBody>
                    <a:bodyPr/>
                    <a:lstStyle/>
                    <a:p>
                      <a:r>
                        <a:rPr lang="ru-RU" sz="1400" dirty="0" smtClean="0"/>
                        <a:t>До поправок</a:t>
                      </a:r>
                      <a:endParaRPr lang="ru-RU" sz="1400" dirty="0"/>
                    </a:p>
                  </a:txBody>
                  <a:tcPr/>
                </a:tc>
                <a:tc>
                  <a:txBody>
                    <a:bodyPr/>
                    <a:lstStyle/>
                    <a:p>
                      <a:r>
                        <a:rPr lang="ru-RU" sz="1400" dirty="0" smtClean="0"/>
                        <a:t>После поправок</a:t>
                      </a:r>
                      <a:endParaRPr lang="ru-RU" sz="1400" dirty="0"/>
                    </a:p>
                  </a:txBody>
                  <a:tcPr/>
                </a:tc>
                <a:extLst>
                  <a:ext uri="{0D108BD9-81ED-4DB2-BD59-A6C34878D82A}">
                    <a16:rowId xmlns:a16="http://schemas.microsoft.com/office/drawing/2014/main" val="1436515407"/>
                  </a:ext>
                </a:extLst>
              </a:tr>
              <a:tr h="3097851">
                <a:tc>
                  <a:txBody>
                    <a:bodyPr/>
                    <a:lstStyle/>
                    <a:p>
                      <a:pPr>
                        <a:lnSpc>
                          <a:spcPct val="115000"/>
                        </a:lnSpc>
                        <a:spcBef>
                          <a:spcPts val="1800"/>
                        </a:spcBef>
                        <a:spcAft>
                          <a:spcPts val="1800"/>
                        </a:spcAft>
                      </a:pPr>
                      <a:r>
                        <a:rPr lang="ru-RU" sz="1400" dirty="0">
                          <a:effectLst/>
                          <a:latin typeface="Times New Roman" panose="02020603050405020304" pitchFamily="18" charset="0"/>
                          <a:ea typeface="Times New Roman" panose="02020603050405020304" pitchFamily="18" charset="0"/>
                          <a:cs typeface="Times New Roman" panose="02020603050405020304" pitchFamily="18" charset="0"/>
                        </a:rPr>
                        <a:t>19. Целевой инструктаж по охране труда проводится для работников в следующих случаях:  </a:t>
                      </a:r>
                      <a:br>
                        <a:rPr lang="ru-RU" sz="14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400" dirty="0">
                          <a:effectLst/>
                          <a:latin typeface="Times New Roman" panose="02020603050405020304" pitchFamily="18" charset="0"/>
                          <a:ea typeface="Times New Roman" panose="02020603050405020304" pitchFamily="18" charset="0"/>
                          <a:cs typeface="Times New Roman" panose="02020603050405020304" pitchFamily="18" charset="0"/>
                        </a:rPr>
                        <a:t>б) перед выполнением работ </a:t>
                      </a:r>
                      <a:r>
                        <a:rPr lang="ru-RU" sz="1400" strike="sngStrike" dirty="0">
                          <a:effectLst/>
                          <a:latin typeface="Times New Roman" panose="02020603050405020304" pitchFamily="18" charset="0"/>
                          <a:ea typeface="Times New Roman" panose="02020603050405020304" pitchFamily="18" charset="0"/>
                          <a:cs typeface="Times New Roman" panose="02020603050405020304" pitchFamily="18" charset="0"/>
                        </a:rPr>
                        <a:t>на объектах повышенной опасности, а также</a:t>
                      </a:r>
                      <a:r>
                        <a:rPr lang="ru-RU" sz="1400" dirty="0">
                          <a:effectLst/>
                          <a:latin typeface="Times New Roman" panose="02020603050405020304" pitchFamily="18" charset="0"/>
                          <a:ea typeface="Times New Roman" panose="02020603050405020304" pitchFamily="18" charset="0"/>
                          <a:cs typeface="Times New Roman" panose="02020603050405020304" pitchFamily="18" charset="0"/>
                        </a:rPr>
                        <a:t> непосредственно на проезжей части автомобильных дорог или железнодорожных путях, связанных с прямыми обязанностями работника, на которых требуется соблюдение дополнительных требований охраны труда;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tc>
                  <a:txBody>
                    <a:bodyPr/>
                    <a:lstStyle/>
                    <a:p>
                      <a:pPr>
                        <a:lnSpc>
                          <a:spcPct val="115000"/>
                        </a:lnSpc>
                        <a:spcBef>
                          <a:spcPts val="1800"/>
                        </a:spcBef>
                        <a:spcAft>
                          <a:spcPts val="1800"/>
                        </a:spcAft>
                      </a:pPr>
                      <a:r>
                        <a:rPr lang="ru-RU" sz="1400" dirty="0">
                          <a:effectLst/>
                          <a:latin typeface="Times New Roman" panose="02020603050405020304" pitchFamily="18" charset="0"/>
                          <a:ea typeface="Times New Roman" panose="02020603050405020304" pitchFamily="18" charset="0"/>
                          <a:cs typeface="Times New Roman" panose="02020603050405020304" pitchFamily="18" charset="0"/>
                        </a:rPr>
                        <a:t>19. Целевой инструктаж по охране труда проводится для работников в следующих случаях:  </a:t>
                      </a:r>
                      <a:br>
                        <a:rPr lang="ru-RU" sz="14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400" dirty="0">
                          <a:effectLst/>
                          <a:latin typeface="Times New Roman" panose="02020603050405020304" pitchFamily="18" charset="0"/>
                          <a:ea typeface="Times New Roman" panose="02020603050405020304" pitchFamily="18" charset="0"/>
                          <a:cs typeface="Times New Roman" panose="02020603050405020304" pitchFamily="18" charset="0"/>
                        </a:rPr>
                        <a:t>б) перед выполнением работ непосредственно на проезжей части автомобильных дорог или железнодорожных путях, связанных с прямыми обязанностями работника, на которых требуется соблюдение дополнительных требований охраны труда;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extLst>
                  <a:ext uri="{0D108BD9-81ED-4DB2-BD59-A6C34878D82A}">
                    <a16:rowId xmlns:a16="http://schemas.microsoft.com/office/drawing/2014/main" val="163867163"/>
                  </a:ext>
                </a:extLst>
              </a:tr>
            </a:tbl>
          </a:graphicData>
        </a:graphic>
      </p:graphicFrame>
      <p:sp>
        <p:nvSpPr>
          <p:cNvPr id="7" name="Прямоугольник 6"/>
          <p:cNvSpPr/>
          <p:nvPr/>
        </p:nvSpPr>
        <p:spPr>
          <a:xfrm>
            <a:off x="434400" y="1628800"/>
            <a:ext cx="8424936" cy="369332"/>
          </a:xfrm>
          <a:prstGeom prst="rect">
            <a:avLst/>
          </a:prstGeom>
        </p:spPr>
        <p:txBody>
          <a:bodyPr wrap="square">
            <a:spAutoFit/>
          </a:bodyPr>
          <a:lstStyle/>
          <a:p>
            <a:pPr algn="ctr"/>
            <a:r>
              <a:rPr lang="ru-RU" dirty="0"/>
              <a:t> </a:t>
            </a:r>
            <a:r>
              <a:rPr lang="ru-RU" b="1" dirty="0"/>
              <a:t>Уточнили в каких случаях нужно проводить целевой инструктаж</a:t>
            </a:r>
            <a:endParaRPr lang="ru-RU" dirty="0"/>
          </a:p>
        </p:txBody>
      </p:sp>
      <p:sp>
        <p:nvSpPr>
          <p:cNvPr id="8" name="Прямоугольник 7"/>
          <p:cNvSpPr/>
          <p:nvPr/>
        </p:nvSpPr>
        <p:spPr>
          <a:xfrm>
            <a:off x="1403648" y="5882205"/>
            <a:ext cx="8784975" cy="276999"/>
          </a:xfrm>
          <a:prstGeom prst="rect">
            <a:avLst/>
          </a:prstGeom>
        </p:spPr>
        <p:txBody>
          <a:bodyPr wrap="square">
            <a:spAutoFit/>
          </a:bodyPr>
          <a:lstStyle/>
          <a:p>
            <a:r>
              <a:rPr lang="ru-RU" sz="1200" dirty="0"/>
              <a:t>Убрали двусмысленную формулировку обо всех объектах повышенной опасности.</a:t>
            </a:r>
            <a:endParaRPr lang="ru-RU" sz="1600" dirty="0"/>
          </a:p>
        </p:txBody>
      </p:sp>
    </p:spTree>
    <p:extLst>
      <p:ext uri="{BB962C8B-B14F-4D97-AF65-F5344CB8AC3E}">
        <p14:creationId xmlns:p14="http://schemas.microsoft.com/office/powerpoint/2010/main" val="3981941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1628800"/>
            <a:ext cx="8784975" cy="5040559"/>
          </a:xfrm>
        </p:spPr>
        <p:txBody>
          <a:bodyPr>
            <a:normAutofit/>
          </a:bodyPr>
          <a:lstStyle/>
          <a:p>
            <a:pPr marL="45720" indent="0" algn="just">
              <a:buNone/>
            </a:pPr>
            <a:r>
              <a:rPr lang="ru-RU" sz="2400" spc="-1" dirty="0" smtClean="0">
                <a:solidFill>
                  <a:srgbClr val="000000"/>
                </a:solidFill>
                <a:latin typeface="Times New Roman"/>
                <a:ea typeface="DejaVu Sans"/>
              </a:rPr>
              <a:t>	</a:t>
            </a:r>
            <a:endParaRPr lang="ru-RU" sz="2400" spc="-1" dirty="0" smtClean="0">
              <a:solidFill>
                <a:srgbClr val="000000"/>
              </a:solidFill>
              <a:latin typeface="Times New Roman"/>
              <a:ea typeface="DejaVu Sans"/>
            </a:endParaRPr>
          </a:p>
          <a:p>
            <a:pPr marL="45720" indent="0" algn="just">
              <a:buNone/>
            </a:pPr>
            <a:r>
              <a:rPr lang="ru-RU" sz="1800" spc="-1" dirty="0" smtClean="0">
                <a:solidFill>
                  <a:srgbClr val="000000"/>
                </a:solidFill>
                <a:latin typeface="Times New Roman"/>
                <a:ea typeface="DejaVu Sans"/>
              </a:rPr>
              <a:t>                      </a:t>
            </a:r>
            <a:endParaRPr lang="ru-RU" sz="1800" u="sng" dirty="0" smtClean="0"/>
          </a:p>
          <a:p>
            <a:pPr marL="45720" indent="0">
              <a:buNone/>
            </a:pPr>
            <a:endParaRPr lang="ru-RU" sz="2400" u="sng" dirty="0"/>
          </a:p>
        </p:txBody>
      </p:sp>
      <p:pic>
        <p:nvPicPr>
          <p:cNvPr id="3" name="Рисунок 2"/>
          <p:cNvPicPr>
            <a:picLocks noChangeAspect="1"/>
          </p:cNvPicPr>
          <p:nvPr/>
        </p:nvPicPr>
        <p:blipFill>
          <a:blip r:embed="rId2"/>
          <a:stretch>
            <a:fillRect/>
          </a:stretch>
        </p:blipFill>
        <p:spPr>
          <a:xfrm>
            <a:off x="-180528" y="210071"/>
            <a:ext cx="4145639" cy="1170533"/>
          </a:xfrm>
          <a:prstGeom prst="rect">
            <a:avLst/>
          </a:prstGeom>
        </p:spPr>
      </p:pic>
      <p:graphicFrame>
        <p:nvGraphicFramePr>
          <p:cNvPr id="6" name="Таблица 5"/>
          <p:cNvGraphicFramePr>
            <a:graphicFrameLocks noGrp="1"/>
          </p:cNvGraphicFramePr>
          <p:nvPr>
            <p:extLst>
              <p:ext uri="{D42A27DB-BD31-4B8C-83A1-F6EECF244321}">
                <p14:modId xmlns:p14="http://schemas.microsoft.com/office/powerpoint/2010/main" val="400551844"/>
              </p:ext>
            </p:extLst>
          </p:nvPr>
        </p:nvGraphicFramePr>
        <p:xfrm>
          <a:off x="323526" y="2253348"/>
          <a:ext cx="8723888" cy="3611880"/>
        </p:xfrm>
        <a:graphic>
          <a:graphicData uri="http://schemas.openxmlformats.org/drawingml/2006/table">
            <a:tbl>
              <a:tblPr firstRow="1" bandRow="1">
                <a:tableStyleId>{5C22544A-7EE6-4342-B048-85BDC9FD1C3A}</a:tableStyleId>
              </a:tblPr>
              <a:tblGrid>
                <a:gridCol w="4361944">
                  <a:extLst>
                    <a:ext uri="{9D8B030D-6E8A-4147-A177-3AD203B41FA5}">
                      <a16:colId xmlns:a16="http://schemas.microsoft.com/office/drawing/2014/main" val="3418272682"/>
                    </a:ext>
                  </a:extLst>
                </a:gridCol>
                <a:gridCol w="4361944">
                  <a:extLst>
                    <a:ext uri="{9D8B030D-6E8A-4147-A177-3AD203B41FA5}">
                      <a16:colId xmlns:a16="http://schemas.microsoft.com/office/drawing/2014/main" val="1090487501"/>
                    </a:ext>
                  </a:extLst>
                </a:gridCol>
              </a:tblGrid>
              <a:tr h="296417">
                <a:tc>
                  <a:txBody>
                    <a:bodyPr/>
                    <a:lstStyle/>
                    <a:p>
                      <a:r>
                        <a:rPr lang="ru-RU" sz="1400" dirty="0" smtClean="0"/>
                        <a:t>До поправок</a:t>
                      </a:r>
                      <a:endParaRPr lang="ru-RU" sz="1400" dirty="0"/>
                    </a:p>
                  </a:txBody>
                  <a:tcPr/>
                </a:tc>
                <a:tc>
                  <a:txBody>
                    <a:bodyPr/>
                    <a:lstStyle/>
                    <a:p>
                      <a:r>
                        <a:rPr lang="ru-RU" sz="1400" dirty="0" smtClean="0"/>
                        <a:t>После поправок</a:t>
                      </a:r>
                      <a:endParaRPr lang="ru-RU" sz="1400" dirty="0"/>
                    </a:p>
                  </a:txBody>
                  <a:tcPr/>
                </a:tc>
                <a:extLst>
                  <a:ext uri="{0D108BD9-81ED-4DB2-BD59-A6C34878D82A}">
                    <a16:rowId xmlns:a16="http://schemas.microsoft.com/office/drawing/2014/main" val="1436515407"/>
                  </a:ext>
                </a:extLst>
              </a:tr>
              <a:tr h="3097851">
                <a:tc>
                  <a:txBody>
                    <a:bodyPr/>
                    <a:lstStyle/>
                    <a:p>
                      <a:pPr>
                        <a:lnSpc>
                          <a:spcPct val="115000"/>
                        </a:lnSpc>
                        <a:spcBef>
                          <a:spcPts val="1800"/>
                        </a:spcBef>
                        <a:spcAft>
                          <a:spcPts val="1800"/>
                        </a:spcAft>
                      </a:pPr>
                      <a:r>
                        <a:rPr lang="ru-RU" sz="1400" dirty="0" smtClean="0">
                          <a:effectLst/>
                          <a:latin typeface="Times New Roman" panose="02020603050405020304" pitchFamily="18" charset="0"/>
                          <a:ea typeface="Times New Roman" panose="02020603050405020304" pitchFamily="18" charset="0"/>
                          <a:cs typeface="Times New Roman" panose="02020603050405020304" pitchFamily="18" charset="0"/>
                        </a:rPr>
                        <a:t>22. Инструктаж по охране труда на рабочем месте проводится непосредственным руководителем работника. Целевой инструктаж по охране труда проводится непосредственным руководителем работ. Инструктаж по охране труда на рабочем месте и целевой инструктаж по охране труда должны учитывать условия труда работника, воздействующие на него вредные и (или) опасные производственные факторы, источники опасности, установленные по результатам специальной оценки условий труда и оценки профессиональных рисков. </a:t>
                      </a:r>
                      <a:r>
                        <a:rPr lang="ru-RU" sz="14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tc>
                  <a:txBody>
                    <a:bodyPr/>
                    <a:lstStyle/>
                    <a:p>
                      <a:pPr>
                        <a:lnSpc>
                          <a:spcPct val="115000"/>
                        </a:lnSpc>
                        <a:spcBef>
                          <a:spcPts val="0"/>
                        </a:spcBef>
                        <a:spcAft>
                          <a:spcPts val="0"/>
                        </a:spcAft>
                      </a:pPr>
                      <a:r>
                        <a:rPr lang="ru-RU" sz="1200" dirty="0" smtClean="0">
                          <a:effectLst/>
                          <a:latin typeface="Times New Roman" panose="02020603050405020304" pitchFamily="18" charset="0"/>
                          <a:ea typeface="Times New Roman" panose="02020603050405020304" pitchFamily="18" charset="0"/>
                          <a:cs typeface="Times New Roman" panose="02020603050405020304" pitchFamily="18" charset="0"/>
                        </a:rPr>
                        <a:t>22. Инструктаж по охране труда на рабочем месте проводится непосредственным руководителем работника. Целевой инструктаж по охране труда проводится непосредственным руководителем работ. Инструктаж по охране труда на рабочем месте и целевой инструктаж по охране труда должны учитывать условия труда работника, воздействующие на него вредные и (или) опасные производственные факторы, источники опасности, установленные по результатам специальной оценки условий труда и оценки профессиональных рисков.  </a:t>
                      </a:r>
                    </a:p>
                    <a:p>
                      <a:pPr>
                        <a:lnSpc>
                          <a:spcPct val="115000"/>
                        </a:lnSpc>
                        <a:spcBef>
                          <a:spcPts val="0"/>
                        </a:spcBef>
                        <a:spcAft>
                          <a:spcPts val="0"/>
                        </a:spcAft>
                      </a:pPr>
                      <a:r>
                        <a:rPr lang="ru-RU" sz="1200" dirty="0" smtClean="0">
                          <a:effectLst/>
                          <a:latin typeface="Times New Roman" panose="02020603050405020304" pitchFamily="18" charset="0"/>
                          <a:ea typeface="Times New Roman" panose="02020603050405020304" pitchFamily="18" charset="0"/>
                          <a:cs typeface="Times New Roman" panose="02020603050405020304" pitchFamily="18" charset="0"/>
                        </a:rPr>
                        <a:t>        В отношении руководителя организации (филиала) инструктаж по охране труда на рабочем месте может проводиться специалистом по охране труда или иным уполномоченным работником организации, на которого приказом работодателя возложены обязанности по его проведению.</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6200" marR="76200" marT="76200" marB="76200" anchor="ctr"/>
                </a:tc>
                <a:extLst>
                  <a:ext uri="{0D108BD9-81ED-4DB2-BD59-A6C34878D82A}">
                    <a16:rowId xmlns:a16="http://schemas.microsoft.com/office/drawing/2014/main" val="163867163"/>
                  </a:ext>
                </a:extLst>
              </a:tr>
            </a:tbl>
          </a:graphicData>
        </a:graphic>
      </p:graphicFrame>
      <p:sp>
        <p:nvSpPr>
          <p:cNvPr id="7" name="Прямоугольник 6"/>
          <p:cNvSpPr/>
          <p:nvPr/>
        </p:nvSpPr>
        <p:spPr>
          <a:xfrm>
            <a:off x="434400" y="1628800"/>
            <a:ext cx="8424936" cy="369332"/>
          </a:xfrm>
          <a:prstGeom prst="rect">
            <a:avLst/>
          </a:prstGeom>
        </p:spPr>
        <p:txBody>
          <a:bodyPr wrap="square">
            <a:spAutoFit/>
          </a:bodyPr>
          <a:lstStyle/>
          <a:p>
            <a:pPr algn="ctr"/>
            <a:r>
              <a:rPr lang="ru-RU" dirty="0"/>
              <a:t> </a:t>
            </a:r>
            <a:r>
              <a:rPr lang="ru-RU" b="1" dirty="0" smtClean="0"/>
              <a:t>Уточнили, кто проводит инструктаж на рабочем месте руководителя</a:t>
            </a:r>
            <a:endParaRPr lang="ru-RU" dirty="0"/>
          </a:p>
        </p:txBody>
      </p:sp>
    </p:spTree>
    <p:extLst>
      <p:ext uri="{BB962C8B-B14F-4D97-AF65-F5344CB8AC3E}">
        <p14:creationId xmlns:p14="http://schemas.microsoft.com/office/powerpoint/2010/main" val="1287635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1628800"/>
            <a:ext cx="8784975" cy="5040559"/>
          </a:xfrm>
        </p:spPr>
        <p:txBody>
          <a:bodyPr>
            <a:normAutofit/>
          </a:bodyPr>
          <a:lstStyle/>
          <a:p>
            <a:pPr marL="45720" indent="0" algn="just">
              <a:buNone/>
            </a:pPr>
            <a:r>
              <a:rPr lang="ru-RU" sz="2400" spc="-1" dirty="0" smtClean="0">
                <a:solidFill>
                  <a:srgbClr val="000000"/>
                </a:solidFill>
                <a:latin typeface="Times New Roman"/>
                <a:ea typeface="DejaVu Sans"/>
              </a:rPr>
              <a:t>	</a:t>
            </a:r>
            <a:endParaRPr lang="ru-RU" sz="2400" spc="-1" dirty="0" smtClean="0">
              <a:solidFill>
                <a:srgbClr val="000000"/>
              </a:solidFill>
              <a:latin typeface="Times New Roman"/>
              <a:ea typeface="DejaVu Sans"/>
            </a:endParaRPr>
          </a:p>
          <a:p>
            <a:pPr marL="45720" indent="0" algn="just">
              <a:buNone/>
            </a:pPr>
            <a:r>
              <a:rPr lang="ru-RU" sz="1800" spc="-1" dirty="0" smtClean="0">
                <a:solidFill>
                  <a:srgbClr val="000000"/>
                </a:solidFill>
                <a:latin typeface="Times New Roman"/>
                <a:ea typeface="DejaVu Sans"/>
              </a:rPr>
              <a:t>                      </a:t>
            </a:r>
            <a:endParaRPr lang="ru-RU" sz="1800" u="sng" dirty="0" smtClean="0"/>
          </a:p>
          <a:p>
            <a:pPr marL="45720" indent="0">
              <a:buNone/>
            </a:pPr>
            <a:endParaRPr lang="ru-RU" sz="2400" u="sng" dirty="0"/>
          </a:p>
        </p:txBody>
      </p:sp>
      <p:pic>
        <p:nvPicPr>
          <p:cNvPr id="3" name="Рисунок 2"/>
          <p:cNvPicPr>
            <a:picLocks noChangeAspect="1"/>
          </p:cNvPicPr>
          <p:nvPr/>
        </p:nvPicPr>
        <p:blipFill>
          <a:blip r:embed="rId2"/>
          <a:stretch>
            <a:fillRect/>
          </a:stretch>
        </p:blipFill>
        <p:spPr>
          <a:xfrm>
            <a:off x="-180528" y="210071"/>
            <a:ext cx="4145639" cy="1170533"/>
          </a:xfrm>
          <a:prstGeom prst="rect">
            <a:avLst/>
          </a:prstGeom>
        </p:spPr>
      </p:pic>
      <p:graphicFrame>
        <p:nvGraphicFramePr>
          <p:cNvPr id="6" name="Таблица 5"/>
          <p:cNvGraphicFramePr>
            <a:graphicFrameLocks noGrp="1"/>
          </p:cNvGraphicFramePr>
          <p:nvPr>
            <p:extLst>
              <p:ext uri="{D42A27DB-BD31-4B8C-83A1-F6EECF244321}">
                <p14:modId xmlns:p14="http://schemas.microsoft.com/office/powerpoint/2010/main" val="1818262209"/>
              </p:ext>
            </p:extLst>
          </p:nvPr>
        </p:nvGraphicFramePr>
        <p:xfrm>
          <a:off x="179512" y="1998133"/>
          <a:ext cx="8784976" cy="4498317"/>
        </p:xfrm>
        <a:graphic>
          <a:graphicData uri="http://schemas.openxmlformats.org/drawingml/2006/table">
            <a:tbl>
              <a:tblPr firstRow="1" bandRow="1">
                <a:tableStyleId>{5C22544A-7EE6-4342-B048-85BDC9FD1C3A}</a:tableStyleId>
              </a:tblPr>
              <a:tblGrid>
                <a:gridCol w="4392488">
                  <a:extLst>
                    <a:ext uri="{9D8B030D-6E8A-4147-A177-3AD203B41FA5}">
                      <a16:colId xmlns:a16="http://schemas.microsoft.com/office/drawing/2014/main" val="3418272682"/>
                    </a:ext>
                  </a:extLst>
                </a:gridCol>
                <a:gridCol w="4392488">
                  <a:extLst>
                    <a:ext uri="{9D8B030D-6E8A-4147-A177-3AD203B41FA5}">
                      <a16:colId xmlns:a16="http://schemas.microsoft.com/office/drawing/2014/main" val="1090487501"/>
                    </a:ext>
                  </a:extLst>
                </a:gridCol>
              </a:tblGrid>
              <a:tr h="261686">
                <a:tc>
                  <a:txBody>
                    <a:bodyPr/>
                    <a:lstStyle/>
                    <a:p>
                      <a:r>
                        <a:rPr lang="ru-RU" sz="1400" dirty="0" smtClean="0"/>
                        <a:t>До поправок</a:t>
                      </a:r>
                      <a:endParaRPr lang="ru-RU" sz="1400" dirty="0"/>
                    </a:p>
                  </a:txBody>
                  <a:tcPr/>
                </a:tc>
                <a:tc>
                  <a:txBody>
                    <a:bodyPr/>
                    <a:lstStyle/>
                    <a:p>
                      <a:r>
                        <a:rPr lang="ru-RU" sz="1400" dirty="0" smtClean="0"/>
                        <a:t>После поправок</a:t>
                      </a:r>
                      <a:endParaRPr lang="ru-RU" sz="1400" dirty="0"/>
                    </a:p>
                  </a:txBody>
                  <a:tcPr/>
                </a:tc>
                <a:extLst>
                  <a:ext uri="{0D108BD9-81ED-4DB2-BD59-A6C34878D82A}">
                    <a16:rowId xmlns:a16="http://schemas.microsoft.com/office/drawing/2014/main" val="1436515407"/>
                  </a:ext>
                </a:extLst>
              </a:tr>
              <a:tr h="4193517">
                <a:tc>
                  <a:txBody>
                    <a:bodyPr/>
                    <a:lstStyle/>
                    <a:p>
                      <a:pPr>
                        <a:lnSpc>
                          <a:spcPct val="115000"/>
                        </a:lnSpc>
                        <a:spcBef>
                          <a:spcPts val="1800"/>
                        </a:spcBef>
                        <a:spcAft>
                          <a:spcPts val="1800"/>
                        </a:spcAft>
                      </a:pPr>
                      <a:r>
                        <a:rPr lang="ru-RU" sz="1000" dirty="0" smtClean="0">
                          <a:effectLst/>
                          <a:latin typeface="Calibri" panose="020F0502020204030204" pitchFamily="34" charset="0"/>
                          <a:ea typeface="Calibri" panose="020F0502020204030204" pitchFamily="34" charset="0"/>
                          <a:cs typeface="Times New Roman" panose="02020603050405020304" pitchFamily="18" charset="0"/>
                        </a:rPr>
                        <a:t>36. Продолжительность программы обучения работников по оказанию первой помощи пострадавшим составляет не менее 8 часов в случае организации самостоятельного процесса обучения по этому виду обучения. Программы обучения по оказанию первой помощи пострадавшим содержат практические занятия по формированию умений и навыков оказания первой помощи пострадавшим в объеме не менее 50 процентов общего количества учебных часов. Практические занятия проводятся с применением технических средств обучения и наглядных пособий. Актуализация программы обучения работников оказанию первой помощи пострадавшим осуществляется в случаях, указанных в пунктах 50 и 51 настоящих Правил. Вновь принимаемые на работу работники, а также работники, переводимые на другую работу, проходят обучение по оказанию первой помощи пострадавшим в сроки, установленные работодателем, но не позднее 60 календарных дней после заключения трудового договора или перевода на другую работу соответственно. Обучение по оказанию первой помощи пострадавшим проводится не реже одного раза в 3 года.</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tc>
                  <a:txBody>
                    <a:bodyPr/>
                    <a:lstStyle/>
                    <a:p>
                      <a:pPr>
                        <a:lnSpc>
                          <a:spcPct val="115000"/>
                        </a:lnSpc>
                        <a:spcBef>
                          <a:spcPts val="1800"/>
                        </a:spcBef>
                        <a:spcAft>
                          <a:spcPts val="1800"/>
                        </a:spcAft>
                      </a:pPr>
                      <a:r>
                        <a:rPr lang="ru-RU" sz="1000" dirty="0" smtClean="0">
                          <a:effectLst/>
                          <a:latin typeface="Times New Roman" panose="02020603050405020304" pitchFamily="18" charset="0"/>
                          <a:ea typeface="Times New Roman" panose="02020603050405020304" pitchFamily="18" charset="0"/>
                        </a:rPr>
                        <a:t>36. Продолжительность программы обучения работников по оказанию первой помощи пострадавшим составляет не менее 8 часов в случае организации самостоятельного процесса обучения по этому виду обучения. Программы обучения по оказанию первой помощи пострадавшим содержат практические занятия по формированию умений и навыков оказания первой помощи пострадавшим в объеме не менее 50 процентов общего количества учебных часов. Практические занятия проводятся с применением технических средств обучения </a:t>
                      </a:r>
                      <a:r>
                        <a:rPr lang="ru-RU" sz="1000" dirty="0" smtClean="0">
                          <a:effectLst/>
                          <a:highlight>
                            <a:srgbClr val="00FF00"/>
                          </a:highlight>
                          <a:latin typeface="Times New Roman" panose="02020603050405020304" pitchFamily="18" charset="0"/>
                          <a:ea typeface="Times New Roman" panose="02020603050405020304" pitchFamily="18" charset="0"/>
                        </a:rPr>
                        <a:t>(тренажеров, медицинских изделий)</a:t>
                      </a:r>
                      <a:r>
                        <a:rPr lang="ru-RU" sz="1000" dirty="0" smtClean="0">
                          <a:effectLst/>
                          <a:latin typeface="Times New Roman" panose="02020603050405020304" pitchFamily="18" charset="0"/>
                          <a:ea typeface="Times New Roman" panose="02020603050405020304" pitchFamily="18" charset="0"/>
                        </a:rPr>
                        <a:t> и наглядных пособий. Актуализация программы обучения работников оказанию первой помощи пострадавшим осуществляется в случаях, указанных в пунктах 50 и 51 </a:t>
                      </a:r>
                      <a:r>
                        <a:rPr lang="ru-RU" sz="1000" dirty="0" smtClean="0">
                          <a:effectLst/>
                          <a:highlight>
                            <a:srgbClr val="00FF00"/>
                          </a:highlight>
                          <a:latin typeface="Times New Roman" panose="02020603050405020304" pitchFamily="18" charset="0"/>
                          <a:ea typeface="Times New Roman" panose="02020603050405020304" pitchFamily="18" charset="0"/>
                        </a:rPr>
                        <a:t>настоящих Правил, а также в случае вступления в силу новых нормативных правовых актов в сфере здравоохранения, содержащих требования к порядкам оказания первой помощи, или внесения изменений в нормативные правовые акты в указанной сфере, содержащие указанные требования. Допускается доведение до работника информации в отношении новых или измененных требований к порядкам оказания первой помощи в рамках внепланового инструктажа по охране труда. </a:t>
                      </a:r>
                      <a:r>
                        <a:rPr lang="ru-RU" sz="1000" dirty="0" smtClean="0">
                          <a:effectLst/>
                          <a:latin typeface="Times New Roman" panose="02020603050405020304" pitchFamily="18" charset="0"/>
                          <a:ea typeface="Times New Roman" panose="02020603050405020304" pitchFamily="18" charset="0"/>
                        </a:rPr>
                        <a:t>Вновь принимаемые на работу работники, а также работники, переводимые на другую работу, проходят обучение по оказанию первой помощи пострадавшим в сроки, установленные работодателем, но не позднее 60 календарных дней после заключения трудового договора или перевода на другую работу соответственно. Обучение по оказанию первой помощи пострадавшим проводится не реже 1 раза в 3 года.</a:t>
                      </a:r>
                      <a:endParaRPr lang="ru-RU" sz="1000" kern="1200" dirty="0">
                        <a:solidFill>
                          <a:schemeClr val="dk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6200" marR="76200" marT="76200" marB="76200" anchor="ctr"/>
                </a:tc>
                <a:extLst>
                  <a:ext uri="{0D108BD9-81ED-4DB2-BD59-A6C34878D82A}">
                    <a16:rowId xmlns:a16="http://schemas.microsoft.com/office/drawing/2014/main" val="163867163"/>
                  </a:ext>
                </a:extLst>
              </a:tr>
            </a:tbl>
          </a:graphicData>
        </a:graphic>
      </p:graphicFrame>
      <p:sp>
        <p:nvSpPr>
          <p:cNvPr id="7" name="Прямоугольник 6"/>
          <p:cNvSpPr/>
          <p:nvPr/>
        </p:nvSpPr>
        <p:spPr>
          <a:xfrm>
            <a:off x="434400" y="1628800"/>
            <a:ext cx="8424936" cy="369332"/>
          </a:xfrm>
          <a:prstGeom prst="rect">
            <a:avLst/>
          </a:prstGeom>
        </p:spPr>
        <p:txBody>
          <a:bodyPr wrap="square">
            <a:spAutoFit/>
          </a:bodyPr>
          <a:lstStyle/>
          <a:p>
            <a:pPr algn="ctr"/>
            <a:r>
              <a:rPr lang="ru-RU" dirty="0"/>
              <a:t> </a:t>
            </a:r>
            <a:r>
              <a:rPr lang="ru-RU" sz="1600" b="1" dirty="0"/>
              <a:t>Добавили новое основание для пересмотра программ обучения по первой помощи</a:t>
            </a:r>
            <a:endParaRPr lang="ru-RU" sz="1600" dirty="0"/>
          </a:p>
        </p:txBody>
      </p:sp>
    </p:spTree>
    <p:extLst>
      <p:ext uri="{BB962C8B-B14F-4D97-AF65-F5344CB8AC3E}">
        <p14:creationId xmlns:p14="http://schemas.microsoft.com/office/powerpoint/2010/main" val="2074357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1628800"/>
            <a:ext cx="8784975" cy="5040559"/>
          </a:xfrm>
        </p:spPr>
        <p:txBody>
          <a:bodyPr>
            <a:normAutofit/>
          </a:bodyPr>
          <a:lstStyle/>
          <a:p>
            <a:pPr marL="45720" indent="0" algn="just">
              <a:buNone/>
            </a:pPr>
            <a:r>
              <a:rPr lang="ru-RU" sz="2400" spc="-1" dirty="0" smtClean="0">
                <a:solidFill>
                  <a:srgbClr val="000000"/>
                </a:solidFill>
                <a:latin typeface="Times New Roman"/>
                <a:ea typeface="DejaVu Sans"/>
              </a:rPr>
              <a:t>	</a:t>
            </a:r>
            <a:endParaRPr lang="ru-RU" sz="2400" spc="-1" dirty="0" smtClean="0">
              <a:solidFill>
                <a:srgbClr val="000000"/>
              </a:solidFill>
              <a:latin typeface="Times New Roman"/>
              <a:ea typeface="DejaVu Sans"/>
            </a:endParaRPr>
          </a:p>
          <a:p>
            <a:pPr marL="45720" indent="0" algn="just">
              <a:buNone/>
            </a:pPr>
            <a:r>
              <a:rPr lang="ru-RU" sz="1800" spc="-1" dirty="0" smtClean="0">
                <a:solidFill>
                  <a:srgbClr val="000000"/>
                </a:solidFill>
                <a:latin typeface="Times New Roman"/>
                <a:ea typeface="DejaVu Sans"/>
              </a:rPr>
              <a:t>                      </a:t>
            </a:r>
            <a:endParaRPr lang="ru-RU" sz="1800" u="sng" dirty="0" smtClean="0"/>
          </a:p>
          <a:p>
            <a:pPr marL="45720" indent="0">
              <a:buNone/>
            </a:pPr>
            <a:endParaRPr lang="ru-RU" sz="2400" u="sng" dirty="0"/>
          </a:p>
        </p:txBody>
      </p:sp>
      <p:pic>
        <p:nvPicPr>
          <p:cNvPr id="3" name="Рисунок 2"/>
          <p:cNvPicPr>
            <a:picLocks noChangeAspect="1"/>
          </p:cNvPicPr>
          <p:nvPr/>
        </p:nvPicPr>
        <p:blipFill>
          <a:blip r:embed="rId2"/>
          <a:stretch>
            <a:fillRect/>
          </a:stretch>
        </p:blipFill>
        <p:spPr>
          <a:xfrm>
            <a:off x="-180528" y="210071"/>
            <a:ext cx="4145639" cy="1170533"/>
          </a:xfrm>
          <a:prstGeom prst="rect">
            <a:avLst/>
          </a:prstGeom>
        </p:spPr>
      </p:pic>
      <p:graphicFrame>
        <p:nvGraphicFramePr>
          <p:cNvPr id="6" name="Таблица 5"/>
          <p:cNvGraphicFramePr>
            <a:graphicFrameLocks noGrp="1"/>
          </p:cNvGraphicFramePr>
          <p:nvPr>
            <p:extLst>
              <p:ext uri="{D42A27DB-BD31-4B8C-83A1-F6EECF244321}">
                <p14:modId xmlns:p14="http://schemas.microsoft.com/office/powerpoint/2010/main" val="2343835810"/>
              </p:ext>
            </p:extLst>
          </p:nvPr>
        </p:nvGraphicFramePr>
        <p:xfrm>
          <a:off x="179511" y="2177098"/>
          <a:ext cx="8784976" cy="3020227"/>
        </p:xfrm>
        <a:graphic>
          <a:graphicData uri="http://schemas.openxmlformats.org/drawingml/2006/table">
            <a:tbl>
              <a:tblPr firstRow="1" bandRow="1">
                <a:tableStyleId>{5C22544A-7EE6-4342-B048-85BDC9FD1C3A}</a:tableStyleId>
              </a:tblPr>
              <a:tblGrid>
                <a:gridCol w="4392488">
                  <a:extLst>
                    <a:ext uri="{9D8B030D-6E8A-4147-A177-3AD203B41FA5}">
                      <a16:colId xmlns:a16="http://schemas.microsoft.com/office/drawing/2014/main" val="3418272682"/>
                    </a:ext>
                  </a:extLst>
                </a:gridCol>
                <a:gridCol w="4392488">
                  <a:extLst>
                    <a:ext uri="{9D8B030D-6E8A-4147-A177-3AD203B41FA5}">
                      <a16:colId xmlns:a16="http://schemas.microsoft.com/office/drawing/2014/main" val="1090487501"/>
                    </a:ext>
                  </a:extLst>
                </a:gridCol>
              </a:tblGrid>
              <a:tr h="296517">
                <a:tc>
                  <a:txBody>
                    <a:bodyPr/>
                    <a:lstStyle/>
                    <a:p>
                      <a:r>
                        <a:rPr lang="ru-RU" sz="1400" dirty="0" smtClean="0"/>
                        <a:t>До поправок</a:t>
                      </a:r>
                      <a:endParaRPr lang="ru-RU" sz="1400" dirty="0"/>
                    </a:p>
                  </a:txBody>
                  <a:tcPr/>
                </a:tc>
                <a:tc>
                  <a:txBody>
                    <a:bodyPr/>
                    <a:lstStyle/>
                    <a:p>
                      <a:r>
                        <a:rPr lang="ru-RU" sz="1400" dirty="0" smtClean="0"/>
                        <a:t>После поправок</a:t>
                      </a:r>
                      <a:endParaRPr lang="ru-RU" sz="1400" dirty="0"/>
                    </a:p>
                  </a:txBody>
                  <a:tcPr/>
                </a:tc>
                <a:extLst>
                  <a:ext uri="{0D108BD9-81ED-4DB2-BD59-A6C34878D82A}">
                    <a16:rowId xmlns:a16="http://schemas.microsoft.com/office/drawing/2014/main" val="1436515407"/>
                  </a:ext>
                </a:extLst>
              </a:tr>
              <a:tr h="2715427">
                <a:tc>
                  <a:txBody>
                    <a:bodyPr/>
                    <a:lstStyle/>
                    <a:p>
                      <a:pPr>
                        <a:lnSpc>
                          <a:spcPct val="115000"/>
                        </a:lnSpc>
                        <a:spcBef>
                          <a:spcPts val="1800"/>
                        </a:spcBef>
                        <a:spcAft>
                          <a:spcPts val="180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37. Обучение по оказанию первой помощи пострадавшим заканчивается проверкой знания требований охраны труда по вопросам оказания первой помощи пострадавшим, требования к проведению которой установлены положениями раздела VII настоящих Правил. В случае если темы обучения по оказанию первой помощи пострадавшим включены в программы обучения требованиям охраны труда, проверка знания требований охраны труда по вопросам оказания первой помощи пострадавшим может быть совмещена с проверкой знания требований охраны труда по окончании обучения требованиям охраны труда. Результаты проверки знания требований охраны труда по вопросам оказания первой помощи пострадавшим оформляются в соответствии с требованиями раздела VIII настоящих Правил.</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tc>
                  <a:txBody>
                    <a:bodyPr/>
                    <a:lstStyle/>
                    <a:p>
                      <a:pPr>
                        <a:lnSpc>
                          <a:spcPct val="115000"/>
                        </a:lnSpc>
                        <a:spcBef>
                          <a:spcPts val="1800"/>
                        </a:spcBef>
                        <a:spcAft>
                          <a:spcPts val="180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37. Обучение по оказанию первой помощи пострадавшим заканчивается проверкой знания требований охраны труда по вопросам оказания первой помощи пострадавшим, требования к проведению которой установлены положениями раздела VII настоящих Правил. В случае если темы обучения по оказанию первой помощи пострадавшим включены в программы обучения требованиям охраны труда, проверка знаний, </a:t>
                      </a:r>
                      <a:r>
                        <a:rPr lang="ru-RU" sz="1100" dirty="0">
                          <a:effectLst/>
                          <a:highlight>
                            <a:srgbClr val="00FF00"/>
                          </a:highlight>
                          <a:latin typeface="Times New Roman" panose="02020603050405020304" pitchFamily="18" charset="0"/>
                          <a:ea typeface="Times New Roman" panose="02020603050405020304" pitchFamily="18" charset="0"/>
                          <a:cs typeface="Times New Roman" panose="02020603050405020304" pitchFamily="18" charset="0"/>
                        </a:rPr>
                        <a:t>умений и навыков</a:t>
                      </a: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 требований охраны труда по вопросам оказания первой помощи пострадавшим может быть совмещена с проверкой знания требований охраны труда по окончании обучения требованиям охраны труда. Результаты проверки знания требований охраны труда по вопросам оказания первой помощи пострадавшим оформляются в соответствии с требованиями раздела VIII настоящих Правил.</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extLst>
                  <a:ext uri="{0D108BD9-81ED-4DB2-BD59-A6C34878D82A}">
                    <a16:rowId xmlns:a16="http://schemas.microsoft.com/office/drawing/2014/main" val="163867163"/>
                  </a:ext>
                </a:extLst>
              </a:tr>
            </a:tbl>
          </a:graphicData>
        </a:graphic>
      </p:graphicFrame>
      <p:sp>
        <p:nvSpPr>
          <p:cNvPr id="7" name="Прямоугольник 6"/>
          <p:cNvSpPr/>
          <p:nvPr/>
        </p:nvSpPr>
        <p:spPr>
          <a:xfrm>
            <a:off x="434400" y="1628800"/>
            <a:ext cx="8424936" cy="615553"/>
          </a:xfrm>
          <a:prstGeom prst="rect">
            <a:avLst/>
          </a:prstGeom>
        </p:spPr>
        <p:txBody>
          <a:bodyPr wrap="square">
            <a:spAutoFit/>
          </a:bodyPr>
          <a:lstStyle/>
          <a:p>
            <a:pPr algn="ctr"/>
            <a:r>
              <a:rPr lang="ru-RU" dirty="0"/>
              <a:t> </a:t>
            </a:r>
            <a:r>
              <a:rPr lang="ru-RU" sz="1600" b="1" dirty="0"/>
              <a:t>Уточнили, что проверять нужно не только теоретические знания работников об оказании первой помощи, но и практические навыки</a:t>
            </a:r>
            <a:endParaRPr lang="ru-RU" sz="1600" dirty="0"/>
          </a:p>
        </p:txBody>
      </p:sp>
      <p:sp>
        <p:nvSpPr>
          <p:cNvPr id="4" name="Прямоугольник 3"/>
          <p:cNvSpPr/>
          <p:nvPr/>
        </p:nvSpPr>
        <p:spPr>
          <a:xfrm>
            <a:off x="179511" y="5205925"/>
            <a:ext cx="8784976" cy="1446550"/>
          </a:xfrm>
          <a:prstGeom prst="rect">
            <a:avLst/>
          </a:prstGeom>
        </p:spPr>
        <p:txBody>
          <a:bodyPr wrap="square">
            <a:spAutoFit/>
          </a:bodyPr>
          <a:lstStyle/>
          <a:p>
            <a:r>
              <a:rPr lang="ru-RU" sz="1100" dirty="0">
                <a:latin typeface="Times New Roman" panose="02020603050405020304" pitchFamily="18" charset="0"/>
                <a:ea typeface="Times New Roman" panose="02020603050405020304" pitchFamily="18" charset="0"/>
              </a:rPr>
              <a:t>66. Допускается проведение обучения работников требованиям охраны труда с использованием дистанционных технологий, предусматривающих обеспечение работников, проходящих обучение требованиям охраны труда, нормативными документами, учебно-методическими материалами и материалами для проведения проверки знания требований охраны труда, обмен информацией между работниками, проходящими обучение требованиям охраны труда, и лицами, проводящими обучение требованиям охраны труда, посредством системы электронного обучения, участие обучающихся в интернет-конференциях, </a:t>
            </a:r>
            <a:r>
              <a:rPr lang="ru-RU" sz="1100" dirty="0" err="1">
                <a:latin typeface="Times New Roman" panose="02020603050405020304" pitchFamily="18" charset="0"/>
                <a:ea typeface="Times New Roman" panose="02020603050405020304" pitchFamily="18" charset="0"/>
              </a:rPr>
              <a:t>вебинарах</a:t>
            </a:r>
            <a:r>
              <a:rPr lang="ru-RU" sz="1100" dirty="0">
                <a:latin typeface="Times New Roman" panose="02020603050405020304" pitchFamily="18" charset="0"/>
                <a:ea typeface="Times New Roman" panose="02020603050405020304" pitchFamily="18" charset="0"/>
              </a:rPr>
              <a:t>, а также администрирование процесса обучения требованиям охраны труда на основе использования компьютеров и информационно-телекоммуникационной сети «Интернет», за исключением практических занятий по формированию умений и навыков </a:t>
            </a:r>
            <a:r>
              <a:rPr lang="ru-RU" sz="1100" dirty="0">
                <a:highlight>
                  <a:srgbClr val="00FF00"/>
                </a:highlight>
                <a:latin typeface="Times New Roman" panose="02020603050405020304" pitchFamily="18" charset="0"/>
                <a:ea typeface="Times New Roman" panose="02020603050405020304" pitchFamily="18" charset="0"/>
              </a:rPr>
              <a:t>оказания первой помощи пострадавшим и использования (применения) средств индивидуальной защиты, а также практических занятий на учебно-тренировочных полигонах и тренажерах.</a:t>
            </a:r>
            <a:endParaRPr lang="ru-RU" dirty="0"/>
          </a:p>
        </p:txBody>
      </p:sp>
    </p:spTree>
    <p:extLst>
      <p:ext uri="{BB962C8B-B14F-4D97-AF65-F5344CB8AC3E}">
        <p14:creationId xmlns:p14="http://schemas.microsoft.com/office/powerpoint/2010/main" val="35943546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1628800"/>
            <a:ext cx="8784975" cy="5040559"/>
          </a:xfrm>
        </p:spPr>
        <p:txBody>
          <a:bodyPr>
            <a:normAutofit/>
          </a:bodyPr>
          <a:lstStyle/>
          <a:p>
            <a:pPr marL="45720" indent="0" algn="just">
              <a:buNone/>
            </a:pPr>
            <a:r>
              <a:rPr lang="ru-RU" sz="2400" spc="-1" dirty="0" smtClean="0">
                <a:solidFill>
                  <a:srgbClr val="000000"/>
                </a:solidFill>
                <a:latin typeface="Times New Roman"/>
                <a:ea typeface="DejaVu Sans"/>
              </a:rPr>
              <a:t>	</a:t>
            </a:r>
            <a:endParaRPr lang="ru-RU" sz="2400" spc="-1" dirty="0" smtClean="0">
              <a:solidFill>
                <a:srgbClr val="000000"/>
              </a:solidFill>
              <a:latin typeface="Times New Roman"/>
              <a:ea typeface="DejaVu Sans"/>
            </a:endParaRPr>
          </a:p>
          <a:p>
            <a:pPr marL="45720" indent="0" algn="just">
              <a:buNone/>
            </a:pPr>
            <a:r>
              <a:rPr lang="ru-RU" sz="1800" spc="-1" dirty="0" smtClean="0">
                <a:solidFill>
                  <a:srgbClr val="000000"/>
                </a:solidFill>
                <a:latin typeface="Times New Roman"/>
                <a:ea typeface="DejaVu Sans"/>
              </a:rPr>
              <a:t>                      </a:t>
            </a:r>
            <a:endParaRPr lang="ru-RU" sz="1800" u="sng" dirty="0" smtClean="0"/>
          </a:p>
          <a:p>
            <a:pPr marL="45720" indent="0">
              <a:buNone/>
            </a:pPr>
            <a:endParaRPr lang="ru-RU" sz="2400" u="sng" dirty="0"/>
          </a:p>
        </p:txBody>
      </p:sp>
      <p:pic>
        <p:nvPicPr>
          <p:cNvPr id="3" name="Рисунок 2"/>
          <p:cNvPicPr>
            <a:picLocks noChangeAspect="1"/>
          </p:cNvPicPr>
          <p:nvPr/>
        </p:nvPicPr>
        <p:blipFill>
          <a:blip r:embed="rId2"/>
          <a:stretch>
            <a:fillRect/>
          </a:stretch>
        </p:blipFill>
        <p:spPr>
          <a:xfrm>
            <a:off x="-180528" y="210071"/>
            <a:ext cx="4145639" cy="1170533"/>
          </a:xfrm>
          <a:prstGeom prst="rect">
            <a:avLst/>
          </a:prstGeom>
        </p:spPr>
      </p:pic>
      <p:graphicFrame>
        <p:nvGraphicFramePr>
          <p:cNvPr id="6" name="Таблица 5"/>
          <p:cNvGraphicFramePr>
            <a:graphicFrameLocks noGrp="1"/>
          </p:cNvGraphicFramePr>
          <p:nvPr>
            <p:extLst>
              <p:ext uri="{D42A27DB-BD31-4B8C-83A1-F6EECF244321}">
                <p14:modId xmlns:p14="http://schemas.microsoft.com/office/powerpoint/2010/main" val="1655210954"/>
              </p:ext>
            </p:extLst>
          </p:nvPr>
        </p:nvGraphicFramePr>
        <p:xfrm>
          <a:off x="179511" y="2177098"/>
          <a:ext cx="8784976" cy="3599561"/>
        </p:xfrm>
        <a:graphic>
          <a:graphicData uri="http://schemas.openxmlformats.org/drawingml/2006/table">
            <a:tbl>
              <a:tblPr firstRow="1" bandRow="1">
                <a:tableStyleId>{5C22544A-7EE6-4342-B048-85BDC9FD1C3A}</a:tableStyleId>
              </a:tblPr>
              <a:tblGrid>
                <a:gridCol w="4392488">
                  <a:extLst>
                    <a:ext uri="{9D8B030D-6E8A-4147-A177-3AD203B41FA5}">
                      <a16:colId xmlns:a16="http://schemas.microsoft.com/office/drawing/2014/main" val="3418272682"/>
                    </a:ext>
                  </a:extLst>
                </a:gridCol>
                <a:gridCol w="4392488">
                  <a:extLst>
                    <a:ext uri="{9D8B030D-6E8A-4147-A177-3AD203B41FA5}">
                      <a16:colId xmlns:a16="http://schemas.microsoft.com/office/drawing/2014/main" val="1090487501"/>
                    </a:ext>
                  </a:extLst>
                </a:gridCol>
              </a:tblGrid>
              <a:tr h="296517">
                <a:tc>
                  <a:txBody>
                    <a:bodyPr/>
                    <a:lstStyle/>
                    <a:p>
                      <a:r>
                        <a:rPr lang="ru-RU" sz="1400" dirty="0" smtClean="0"/>
                        <a:t>До поправок</a:t>
                      </a:r>
                      <a:endParaRPr lang="ru-RU" sz="1400" dirty="0"/>
                    </a:p>
                  </a:txBody>
                  <a:tcPr/>
                </a:tc>
                <a:tc>
                  <a:txBody>
                    <a:bodyPr/>
                    <a:lstStyle/>
                    <a:p>
                      <a:r>
                        <a:rPr lang="ru-RU" sz="1400" dirty="0" smtClean="0"/>
                        <a:t>После поправок</a:t>
                      </a:r>
                      <a:endParaRPr lang="ru-RU" sz="1400" dirty="0"/>
                    </a:p>
                  </a:txBody>
                  <a:tcPr/>
                </a:tc>
                <a:extLst>
                  <a:ext uri="{0D108BD9-81ED-4DB2-BD59-A6C34878D82A}">
                    <a16:rowId xmlns:a16="http://schemas.microsoft.com/office/drawing/2014/main" val="1436515407"/>
                  </a:ext>
                </a:extLst>
              </a:tr>
              <a:tr h="2715427">
                <a:tc>
                  <a:txBody>
                    <a:bodyPr/>
                    <a:lstStyle/>
                    <a:p>
                      <a:pPr>
                        <a:lnSpc>
                          <a:spcPct val="115000"/>
                        </a:lnSpc>
                        <a:spcBef>
                          <a:spcPts val="1800"/>
                        </a:spcBef>
                        <a:spcAft>
                          <a:spcPts val="1800"/>
                        </a:spcAft>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39. Программа обучения по использованию (применению) средств индивидуальной защиты для работников, использующих специальную одежду и специальную обувь, включает обучение методам ее ношения, а для работников, использующих остальные виды средств индивидуальной защиты, — обучение методам их применения.  </a:t>
                      </a:r>
                      <a:b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В рамках проведения обучения по использованию (применению) средств индивидуальной защиты работники, использующие специальную одежду и специальную обувь, должны быть обучены методам их ношения. Работники, использующие остальные виды средств индивидуальной защиты, должны быть обучены методам их применения.</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tc>
                  <a:txBody>
                    <a:bodyPr/>
                    <a:lstStyle/>
                    <a:p>
                      <a:pPr>
                        <a:lnSpc>
                          <a:spcPct val="115000"/>
                        </a:lnSpc>
                        <a:spcBef>
                          <a:spcPts val="1800"/>
                        </a:spcBef>
                        <a:spcAft>
                          <a:spcPts val="1800"/>
                        </a:spcAft>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39. В рамках проведения обучения по использованию (применению) средств индивидуальной защиты работники, использующие средства индивидуальной   защиты, должны   быть   обучены   правилам их эксплуатации (использования).  </a:t>
                      </a:r>
                      <a:b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При проведении обучения по использованию (применению) средств индивидуальной защиты ответственное лицо демонстрирует умения правильно их эксплуатировать, проводит тренировку работников по применению средств индивидуальной защиты.</a:t>
                      </a:r>
                      <a:b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b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extLst>
                  <a:ext uri="{0D108BD9-81ED-4DB2-BD59-A6C34878D82A}">
                    <a16:rowId xmlns:a16="http://schemas.microsoft.com/office/drawing/2014/main" val="163867163"/>
                  </a:ext>
                </a:extLst>
              </a:tr>
            </a:tbl>
          </a:graphicData>
        </a:graphic>
      </p:graphicFrame>
      <p:sp>
        <p:nvSpPr>
          <p:cNvPr id="7" name="Прямоугольник 6"/>
          <p:cNvSpPr/>
          <p:nvPr/>
        </p:nvSpPr>
        <p:spPr>
          <a:xfrm>
            <a:off x="434400" y="1628800"/>
            <a:ext cx="8424936" cy="369332"/>
          </a:xfrm>
          <a:prstGeom prst="rect">
            <a:avLst/>
          </a:prstGeom>
        </p:spPr>
        <p:txBody>
          <a:bodyPr wrap="square">
            <a:spAutoFit/>
          </a:bodyPr>
          <a:lstStyle/>
          <a:p>
            <a:pPr algn="ctr"/>
            <a:r>
              <a:rPr lang="ru-RU" dirty="0"/>
              <a:t> </a:t>
            </a:r>
            <a:r>
              <a:rPr lang="ru-RU" sz="1600" b="1" dirty="0"/>
              <a:t>Установили порядок проведения тренировки при обучении использованию СИЗ</a:t>
            </a:r>
            <a:endParaRPr lang="ru-RU" sz="1600" dirty="0"/>
          </a:p>
        </p:txBody>
      </p:sp>
      <p:sp>
        <p:nvSpPr>
          <p:cNvPr id="4" name="Прямоугольник 3"/>
          <p:cNvSpPr/>
          <p:nvPr/>
        </p:nvSpPr>
        <p:spPr>
          <a:xfrm>
            <a:off x="344987" y="5698758"/>
            <a:ext cx="8784976" cy="469167"/>
          </a:xfrm>
          <a:prstGeom prst="rect">
            <a:avLst/>
          </a:prstGeom>
        </p:spPr>
        <p:txBody>
          <a:bodyPr wrap="square">
            <a:spAutoFit/>
          </a:bodyPr>
          <a:lstStyle/>
          <a:p>
            <a:pPr marL="342900" lvl="0" indent="-342900">
              <a:lnSpc>
                <a:spcPct val="115000"/>
              </a:lnSpc>
              <a:spcAft>
                <a:spcPts val="0"/>
              </a:spcAft>
              <a:buSzPts val="1000"/>
              <a:buFont typeface="Symbol" panose="05050102010706020507" pitchFamily="18" charset="2"/>
              <a:buChar char=""/>
              <a:tabLst>
                <a:tab pos="457200" algn="l"/>
              </a:tabLst>
            </a:pPr>
            <a:r>
              <a:rPr lang="ru-RU" sz="1100" dirty="0">
                <a:solidFill>
                  <a:srgbClr val="111111"/>
                </a:solidFill>
                <a:latin typeface="Arial" panose="020B0604020202020204" pitchFamily="34" charset="0"/>
                <a:ea typeface="Times New Roman" panose="02020603050405020304" pitchFamily="18" charset="0"/>
                <a:cs typeface="Times New Roman" panose="02020603050405020304" pitchFamily="18" charset="0"/>
              </a:rPr>
              <a:t>лично продемонстрировать, как правильно эксплуатировать СИЗ;</a:t>
            </a:r>
            <a:endParaRPr lang="ru-RU" sz="105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0"/>
              </a:spcAft>
              <a:buSzPts val="1000"/>
              <a:buFont typeface="Symbol" panose="05050102010706020507" pitchFamily="18" charset="2"/>
              <a:buChar char=""/>
              <a:tabLst>
                <a:tab pos="457200" algn="l"/>
              </a:tabLst>
            </a:pPr>
            <a:r>
              <a:rPr lang="ru-RU" sz="1100" dirty="0">
                <a:solidFill>
                  <a:srgbClr val="111111"/>
                </a:solidFill>
                <a:latin typeface="Arial" panose="020B0604020202020204" pitchFamily="34" charset="0"/>
                <a:ea typeface="Times New Roman" panose="02020603050405020304" pitchFamily="18" charset="0"/>
                <a:cs typeface="Times New Roman" panose="02020603050405020304" pitchFamily="18" charset="0"/>
              </a:rPr>
              <a:t>провести тренировку для каждого работника, чтобы тот закрепил навык на практике.</a:t>
            </a:r>
            <a:endParaRPr lang="ru-RU" sz="105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635333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1628800"/>
            <a:ext cx="8784975" cy="5040559"/>
          </a:xfrm>
        </p:spPr>
        <p:txBody>
          <a:bodyPr>
            <a:normAutofit/>
          </a:bodyPr>
          <a:lstStyle/>
          <a:p>
            <a:pPr marL="45720" indent="0" algn="just">
              <a:buNone/>
            </a:pPr>
            <a:r>
              <a:rPr lang="ru-RU" sz="2400" spc="-1" dirty="0" smtClean="0">
                <a:solidFill>
                  <a:srgbClr val="000000"/>
                </a:solidFill>
                <a:latin typeface="Times New Roman"/>
                <a:ea typeface="DejaVu Sans"/>
              </a:rPr>
              <a:t>	</a:t>
            </a:r>
            <a:endParaRPr lang="ru-RU" sz="2400" spc="-1" dirty="0" smtClean="0">
              <a:solidFill>
                <a:srgbClr val="000000"/>
              </a:solidFill>
              <a:latin typeface="Times New Roman"/>
              <a:ea typeface="DejaVu Sans"/>
            </a:endParaRPr>
          </a:p>
          <a:p>
            <a:pPr marL="45720" indent="0" algn="just">
              <a:buNone/>
            </a:pPr>
            <a:r>
              <a:rPr lang="ru-RU" sz="1800" spc="-1" dirty="0" smtClean="0">
                <a:solidFill>
                  <a:srgbClr val="000000"/>
                </a:solidFill>
                <a:latin typeface="Times New Roman"/>
                <a:ea typeface="DejaVu Sans"/>
              </a:rPr>
              <a:t>                      </a:t>
            </a:r>
            <a:endParaRPr lang="ru-RU" sz="1800" u="sng" dirty="0" smtClean="0"/>
          </a:p>
          <a:p>
            <a:pPr marL="45720" indent="0">
              <a:buNone/>
            </a:pPr>
            <a:endParaRPr lang="ru-RU" sz="2400" u="sng" dirty="0"/>
          </a:p>
        </p:txBody>
      </p:sp>
      <p:pic>
        <p:nvPicPr>
          <p:cNvPr id="3" name="Рисунок 2"/>
          <p:cNvPicPr>
            <a:picLocks noChangeAspect="1"/>
          </p:cNvPicPr>
          <p:nvPr/>
        </p:nvPicPr>
        <p:blipFill>
          <a:blip r:embed="rId2"/>
          <a:stretch>
            <a:fillRect/>
          </a:stretch>
        </p:blipFill>
        <p:spPr>
          <a:xfrm>
            <a:off x="-180528" y="210071"/>
            <a:ext cx="4145639" cy="1170533"/>
          </a:xfrm>
          <a:prstGeom prst="rect">
            <a:avLst/>
          </a:prstGeom>
        </p:spPr>
      </p:pic>
      <p:graphicFrame>
        <p:nvGraphicFramePr>
          <p:cNvPr id="6" name="Таблица 5"/>
          <p:cNvGraphicFramePr>
            <a:graphicFrameLocks noGrp="1"/>
          </p:cNvGraphicFramePr>
          <p:nvPr>
            <p:extLst>
              <p:ext uri="{D42A27DB-BD31-4B8C-83A1-F6EECF244321}">
                <p14:modId xmlns:p14="http://schemas.microsoft.com/office/powerpoint/2010/main" val="2482498065"/>
              </p:ext>
            </p:extLst>
          </p:nvPr>
        </p:nvGraphicFramePr>
        <p:xfrm>
          <a:off x="157416" y="1916832"/>
          <a:ext cx="8784976" cy="4142994"/>
        </p:xfrm>
        <a:graphic>
          <a:graphicData uri="http://schemas.openxmlformats.org/drawingml/2006/table">
            <a:tbl>
              <a:tblPr firstRow="1" bandRow="1">
                <a:tableStyleId>{5C22544A-7EE6-4342-B048-85BDC9FD1C3A}</a:tableStyleId>
              </a:tblPr>
              <a:tblGrid>
                <a:gridCol w="4392488">
                  <a:extLst>
                    <a:ext uri="{9D8B030D-6E8A-4147-A177-3AD203B41FA5}">
                      <a16:colId xmlns:a16="http://schemas.microsoft.com/office/drawing/2014/main" val="3418272682"/>
                    </a:ext>
                  </a:extLst>
                </a:gridCol>
                <a:gridCol w="4392488">
                  <a:extLst>
                    <a:ext uri="{9D8B030D-6E8A-4147-A177-3AD203B41FA5}">
                      <a16:colId xmlns:a16="http://schemas.microsoft.com/office/drawing/2014/main" val="1090487501"/>
                    </a:ext>
                  </a:extLst>
                </a:gridCol>
              </a:tblGrid>
              <a:tr h="296667">
                <a:tc>
                  <a:txBody>
                    <a:bodyPr/>
                    <a:lstStyle/>
                    <a:p>
                      <a:r>
                        <a:rPr lang="ru-RU" sz="1400" dirty="0" smtClean="0"/>
                        <a:t>До поправок</a:t>
                      </a:r>
                      <a:endParaRPr lang="ru-RU" sz="1400" dirty="0"/>
                    </a:p>
                  </a:txBody>
                  <a:tcPr/>
                </a:tc>
                <a:tc>
                  <a:txBody>
                    <a:bodyPr/>
                    <a:lstStyle/>
                    <a:p>
                      <a:r>
                        <a:rPr lang="ru-RU" sz="1400" dirty="0" smtClean="0"/>
                        <a:t>После поправок</a:t>
                      </a:r>
                      <a:endParaRPr lang="ru-RU" sz="1400" dirty="0"/>
                    </a:p>
                  </a:txBody>
                  <a:tcPr/>
                </a:tc>
                <a:extLst>
                  <a:ext uri="{0D108BD9-81ED-4DB2-BD59-A6C34878D82A}">
                    <a16:rowId xmlns:a16="http://schemas.microsoft.com/office/drawing/2014/main" val="1436515407"/>
                  </a:ext>
                </a:extLst>
              </a:tr>
              <a:tr h="3735781">
                <a:tc>
                  <a:txBody>
                    <a:bodyPr/>
                    <a:lstStyle/>
                    <a:p>
                      <a:pPr>
                        <a:lnSpc>
                          <a:spcPct val="115000"/>
                        </a:lnSpc>
                        <a:spcBef>
                          <a:spcPts val="1800"/>
                        </a:spcBef>
                        <a:spcAft>
                          <a:spcPts val="1800"/>
                        </a:spcAft>
                      </a:pPr>
                      <a:r>
                        <a:rPr lang="ru-RU" sz="1000" dirty="0" smtClean="0">
                          <a:effectLst/>
                          <a:latin typeface="Times New Roman" panose="02020603050405020304" pitchFamily="18" charset="0"/>
                          <a:ea typeface="Times New Roman" panose="02020603050405020304" pitchFamily="18" charset="0"/>
                          <a:cs typeface="Times New Roman" panose="02020603050405020304" pitchFamily="18" charset="0"/>
                        </a:rPr>
                        <a:t>41. Программы обучения по использованию (применению) средств индивидуальной защиты содержат практические занятия по формированию умений и навыков использования (применения) средств индивидуальной защиты в объеме не менее 50 процентов общего количества учебных часов с включением вопросов, связанных с осмотром работником средств индивидуальной защиты до и после использования. Практические занятия проводятся с применением технических средств обучения и наглядных пособий. Актуализация программы обучения работников по использованию (применению) средств индивидуальной защиты осуществляется в случаях, указанных в пунктах 50 и 51 настоящих Правил. Вновь принимаемые на работу работники, а также работники, переводимые на другую работу, проходят обучение по использованию (применению) средств индивидуальной защиты в сроки, установленные работодателем, но не позднее 60 календарных дней после заключения трудового договора или перевода на другую работу соответственно.  </a:t>
                      </a:r>
                      <a:br>
                        <a:rPr lang="ru-RU" sz="1000" dirty="0" smtClean="0">
                          <a:effectLst/>
                          <a:latin typeface="Times New Roman" panose="02020603050405020304" pitchFamily="18" charset="0"/>
                          <a:ea typeface="Times New Roman" panose="02020603050405020304" pitchFamily="18" charset="0"/>
                          <a:cs typeface="Times New Roman" panose="02020603050405020304" pitchFamily="18" charset="0"/>
                        </a:rPr>
                      </a:br>
                      <a:r>
                        <a:rPr lang="ru-RU" sz="1000" dirty="0" smtClean="0">
                          <a:effectLst/>
                          <a:latin typeface="Times New Roman" panose="02020603050405020304" pitchFamily="18" charset="0"/>
                          <a:ea typeface="Times New Roman" panose="02020603050405020304" pitchFamily="18" charset="0"/>
                          <a:cs typeface="Times New Roman" panose="02020603050405020304" pitchFamily="18" charset="0"/>
                        </a:rPr>
                        <a:t>Обучение по использованию (применению) средств индивидуальной защиты проводится не реже одного раза в 3 года.  </a:t>
                      </a:r>
                      <a:r>
                        <a:rPr lang="ru-RU" sz="1200" dirty="0" smtClean="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200" dirty="0" smtClean="0">
                          <a:effectLst/>
                          <a:latin typeface="Times New Roman" panose="02020603050405020304" pitchFamily="18" charset="0"/>
                          <a:ea typeface="Times New Roman" panose="02020603050405020304" pitchFamily="18" charset="0"/>
                          <a:cs typeface="Times New Roman" panose="02020603050405020304" pitchFamily="18" charset="0"/>
                        </a:rPr>
                      </a:b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tc>
                  <a:txBody>
                    <a:bodyPr/>
                    <a:lstStyle/>
                    <a:p>
                      <a:pPr>
                        <a:lnSpc>
                          <a:spcPct val="115000"/>
                        </a:lnSpc>
                        <a:spcBef>
                          <a:spcPts val="0"/>
                        </a:spcBef>
                        <a:spcAft>
                          <a:spcPts val="0"/>
                        </a:spcAft>
                      </a:pPr>
                      <a:r>
                        <a:rPr lang="ru-RU" sz="800" dirty="0" smtClean="0">
                          <a:effectLst/>
                          <a:latin typeface="Times New Roman" panose="02020603050405020304" pitchFamily="18" charset="0"/>
                          <a:ea typeface="Times New Roman" panose="02020603050405020304" pitchFamily="18" charset="0"/>
                        </a:rPr>
                        <a:t>41. Программы обучения по использованию (применению) средств индивидуальной защиты содержат практические занятия по формированию умений и навыков использования (применения) средств индивидуальной защиты в объеме не менее 50 процентов общего количества учебных часов с включением вопросов, связанных с осмотром работником средств индивидуальной защиты до и после использования. Практические занятия проводятся с применением технических средств обучения и наглядных пособий. Актуализация программы обучения работников по использованию (применению) средств индивидуальной защиты осуществляется в случаях, указанных в пунктах 50 и 51 настоящих Правил. Вновь принимаемые на работу работники, а также работники, переводимые на другую работу, проходят обучение по использованию (применению) средств индивидуальной защиты в сроки, установленные работодателем, но не позднее 60 календарных дней после заключения трудового договора или перевода на другую работу соответственно.  </a:t>
                      </a:r>
                      <a:br>
                        <a:rPr lang="ru-RU" sz="800" dirty="0" smtClean="0">
                          <a:effectLst/>
                          <a:latin typeface="Times New Roman" panose="02020603050405020304" pitchFamily="18" charset="0"/>
                          <a:ea typeface="Times New Roman" panose="02020603050405020304" pitchFamily="18" charset="0"/>
                        </a:rPr>
                      </a:br>
                      <a:r>
                        <a:rPr lang="ru-RU" sz="800" dirty="0" smtClean="0">
                          <a:effectLst/>
                          <a:latin typeface="Times New Roman" panose="02020603050405020304" pitchFamily="18" charset="0"/>
                          <a:ea typeface="Times New Roman" panose="02020603050405020304" pitchFamily="18" charset="0"/>
                        </a:rPr>
                        <a:t>Обучение по использованию (применению) средств индивидуальной защиты проводится не реже одного раза в 3 года.  </a:t>
                      </a:r>
                      <a:br>
                        <a:rPr lang="ru-RU" sz="800" dirty="0" smtClean="0">
                          <a:effectLst/>
                          <a:latin typeface="Times New Roman" panose="02020603050405020304" pitchFamily="18" charset="0"/>
                          <a:ea typeface="Times New Roman" panose="02020603050405020304" pitchFamily="18" charset="0"/>
                        </a:rPr>
                      </a:br>
                      <a:r>
                        <a:rPr lang="ru-RU" sz="1100" dirty="0" smtClean="0">
                          <a:effectLst/>
                          <a:highlight>
                            <a:srgbClr val="00FF00"/>
                          </a:highlight>
                          <a:latin typeface="Times New Roman" panose="02020603050405020304" pitchFamily="18" charset="0"/>
                          <a:ea typeface="Times New Roman" panose="02020603050405020304" pitchFamily="18" charset="0"/>
                        </a:rPr>
                        <a:t>Внеплановое обучение по использованию (применению) средств индивидуальной защиты должно быть организовано в случае актуализации у работодателя программы обучения по использованию (применению) средств индивидуальной защиты в течение 60 календарных дней со дня актуализации указанной программы обучения. Допускается доведение до работника информации в отношении новых или измененных требований по использованию (применению) средств индивидуальной защиты в рамках внепланового инструктажа по охране труда.</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extLst>
                  <a:ext uri="{0D108BD9-81ED-4DB2-BD59-A6C34878D82A}">
                    <a16:rowId xmlns:a16="http://schemas.microsoft.com/office/drawing/2014/main" val="163867163"/>
                  </a:ext>
                </a:extLst>
              </a:tr>
            </a:tbl>
          </a:graphicData>
        </a:graphic>
      </p:graphicFrame>
      <p:sp>
        <p:nvSpPr>
          <p:cNvPr id="7" name="Прямоугольник 6"/>
          <p:cNvSpPr/>
          <p:nvPr/>
        </p:nvSpPr>
        <p:spPr>
          <a:xfrm>
            <a:off x="434400" y="1628800"/>
            <a:ext cx="8424936" cy="369332"/>
          </a:xfrm>
          <a:prstGeom prst="rect">
            <a:avLst/>
          </a:prstGeom>
        </p:spPr>
        <p:txBody>
          <a:bodyPr wrap="square">
            <a:spAutoFit/>
          </a:bodyPr>
          <a:lstStyle/>
          <a:p>
            <a:pPr algn="ctr"/>
            <a:r>
              <a:rPr lang="ru-RU" dirty="0"/>
              <a:t> </a:t>
            </a:r>
            <a:r>
              <a:rPr lang="ru-RU" sz="1600" b="1" dirty="0"/>
              <a:t>Установили порядок проведения тренировки при обучении использованию СИЗ</a:t>
            </a:r>
            <a:endParaRPr lang="ru-RU" sz="1600" dirty="0"/>
          </a:p>
        </p:txBody>
      </p:sp>
      <p:sp>
        <p:nvSpPr>
          <p:cNvPr id="5" name="Прямоугольник 4"/>
          <p:cNvSpPr/>
          <p:nvPr/>
        </p:nvSpPr>
        <p:spPr>
          <a:xfrm>
            <a:off x="218375" y="6072834"/>
            <a:ext cx="8762880" cy="523220"/>
          </a:xfrm>
          <a:prstGeom prst="rect">
            <a:avLst/>
          </a:prstGeom>
        </p:spPr>
        <p:txBody>
          <a:bodyPr wrap="square">
            <a:spAutoFit/>
          </a:bodyPr>
          <a:lstStyle/>
          <a:p>
            <a:r>
              <a:rPr lang="ru-RU" sz="1400" dirty="0"/>
              <a:t>Можно не проводить внеплановое обучение (с отрывом от работы и экзаменами), если изменения в программе носят чисто информационный характер (например, поменялись требования к маркировке СИЗ</a:t>
            </a:r>
          </a:p>
        </p:txBody>
      </p:sp>
    </p:spTree>
    <p:extLst>
      <p:ext uri="{BB962C8B-B14F-4D97-AF65-F5344CB8AC3E}">
        <p14:creationId xmlns:p14="http://schemas.microsoft.com/office/powerpoint/2010/main" val="37763363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1628800"/>
            <a:ext cx="8784975" cy="5040559"/>
          </a:xfrm>
        </p:spPr>
        <p:txBody>
          <a:bodyPr>
            <a:normAutofit/>
          </a:bodyPr>
          <a:lstStyle/>
          <a:p>
            <a:pPr marL="45720" indent="0" algn="just">
              <a:buNone/>
            </a:pPr>
            <a:r>
              <a:rPr lang="ru-RU" sz="2400" spc="-1" dirty="0" smtClean="0">
                <a:solidFill>
                  <a:srgbClr val="000000"/>
                </a:solidFill>
                <a:latin typeface="Times New Roman"/>
                <a:ea typeface="DejaVu Sans"/>
              </a:rPr>
              <a:t>	</a:t>
            </a:r>
            <a:endParaRPr lang="ru-RU" sz="2400" spc="-1" dirty="0" smtClean="0">
              <a:solidFill>
                <a:srgbClr val="000000"/>
              </a:solidFill>
              <a:latin typeface="Times New Roman"/>
              <a:ea typeface="DejaVu Sans"/>
            </a:endParaRPr>
          </a:p>
          <a:p>
            <a:pPr marL="45720" indent="0" algn="just">
              <a:buNone/>
            </a:pPr>
            <a:r>
              <a:rPr lang="ru-RU" sz="1800" spc="-1" dirty="0" smtClean="0">
                <a:solidFill>
                  <a:srgbClr val="000000"/>
                </a:solidFill>
                <a:latin typeface="Times New Roman"/>
                <a:ea typeface="DejaVu Sans"/>
              </a:rPr>
              <a:t>                      </a:t>
            </a:r>
            <a:endParaRPr lang="ru-RU" sz="1800" u="sng" dirty="0" smtClean="0"/>
          </a:p>
          <a:p>
            <a:pPr marL="45720" indent="0">
              <a:buNone/>
            </a:pPr>
            <a:endParaRPr lang="ru-RU" sz="2400" u="sng" dirty="0"/>
          </a:p>
        </p:txBody>
      </p:sp>
      <p:pic>
        <p:nvPicPr>
          <p:cNvPr id="3" name="Рисунок 2"/>
          <p:cNvPicPr>
            <a:picLocks noChangeAspect="1"/>
          </p:cNvPicPr>
          <p:nvPr/>
        </p:nvPicPr>
        <p:blipFill>
          <a:blip r:embed="rId2"/>
          <a:stretch>
            <a:fillRect/>
          </a:stretch>
        </p:blipFill>
        <p:spPr>
          <a:xfrm>
            <a:off x="-180528" y="210071"/>
            <a:ext cx="4145639" cy="1170533"/>
          </a:xfrm>
          <a:prstGeom prst="rect">
            <a:avLst/>
          </a:prstGeom>
        </p:spPr>
      </p:pic>
      <p:graphicFrame>
        <p:nvGraphicFramePr>
          <p:cNvPr id="6" name="Таблица 5"/>
          <p:cNvGraphicFramePr>
            <a:graphicFrameLocks noGrp="1"/>
          </p:cNvGraphicFramePr>
          <p:nvPr>
            <p:extLst>
              <p:ext uri="{D42A27DB-BD31-4B8C-83A1-F6EECF244321}">
                <p14:modId xmlns:p14="http://schemas.microsoft.com/office/powerpoint/2010/main" val="1620438932"/>
              </p:ext>
            </p:extLst>
          </p:nvPr>
        </p:nvGraphicFramePr>
        <p:xfrm>
          <a:off x="157416" y="1916833"/>
          <a:ext cx="8784976" cy="3917822"/>
        </p:xfrm>
        <a:graphic>
          <a:graphicData uri="http://schemas.openxmlformats.org/drawingml/2006/table">
            <a:tbl>
              <a:tblPr firstRow="1" bandRow="1">
                <a:tableStyleId>{5C22544A-7EE6-4342-B048-85BDC9FD1C3A}</a:tableStyleId>
              </a:tblPr>
              <a:tblGrid>
                <a:gridCol w="4392488">
                  <a:extLst>
                    <a:ext uri="{9D8B030D-6E8A-4147-A177-3AD203B41FA5}">
                      <a16:colId xmlns:a16="http://schemas.microsoft.com/office/drawing/2014/main" val="3418272682"/>
                    </a:ext>
                  </a:extLst>
                </a:gridCol>
                <a:gridCol w="4392488">
                  <a:extLst>
                    <a:ext uri="{9D8B030D-6E8A-4147-A177-3AD203B41FA5}">
                      <a16:colId xmlns:a16="http://schemas.microsoft.com/office/drawing/2014/main" val="1090487501"/>
                    </a:ext>
                  </a:extLst>
                </a:gridCol>
              </a:tblGrid>
              <a:tr h="294784">
                <a:tc>
                  <a:txBody>
                    <a:bodyPr/>
                    <a:lstStyle/>
                    <a:p>
                      <a:r>
                        <a:rPr lang="ru-RU" sz="1400" dirty="0" smtClean="0"/>
                        <a:t>До поправок</a:t>
                      </a:r>
                      <a:endParaRPr lang="ru-RU" sz="1400" dirty="0"/>
                    </a:p>
                  </a:txBody>
                  <a:tcPr/>
                </a:tc>
                <a:tc>
                  <a:txBody>
                    <a:bodyPr/>
                    <a:lstStyle/>
                    <a:p>
                      <a:r>
                        <a:rPr lang="ru-RU" sz="1400" dirty="0" smtClean="0"/>
                        <a:t>После поправок</a:t>
                      </a:r>
                      <a:endParaRPr lang="ru-RU" sz="1400" dirty="0"/>
                    </a:p>
                  </a:txBody>
                  <a:tcPr/>
                </a:tc>
                <a:extLst>
                  <a:ext uri="{0D108BD9-81ED-4DB2-BD59-A6C34878D82A}">
                    <a16:rowId xmlns:a16="http://schemas.microsoft.com/office/drawing/2014/main" val="1436515407"/>
                  </a:ext>
                </a:extLst>
              </a:tr>
              <a:tr h="3613022">
                <a:tc>
                  <a:txBody>
                    <a:bodyPr/>
                    <a:lstStyle/>
                    <a:p>
                      <a:pPr>
                        <a:lnSpc>
                          <a:spcPct val="115000"/>
                        </a:lnSpc>
                        <a:spcBef>
                          <a:spcPts val="1800"/>
                        </a:spcBef>
                        <a:spcAft>
                          <a:spcPts val="180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44. Работодатель (руководитель организации), руководители филиалов организации, председатель (заместители председателя) и члены комиссий по проверке знания требований охраны труда, работники, проводящие инструктаж по охране труда и обучение требованиям охраны труда, специалисты по охране труда, члены комитетов (комиссий) по охране труда, уполномоченные (доверенные) лица по охране труда профессиональных союзов и иных уполномоченных работниками представительных органов организаций, а также лицо, назначенное на </a:t>
                      </a:r>
                      <a:r>
                        <a:rPr lang="ru-RU" sz="1100" dirty="0" err="1">
                          <a:effectLst/>
                          <a:latin typeface="Times New Roman" panose="02020603050405020304" pitchFamily="18" charset="0"/>
                          <a:ea typeface="Times New Roman" panose="02020603050405020304" pitchFamily="18" charset="0"/>
                          <a:cs typeface="Times New Roman" panose="02020603050405020304" pitchFamily="18" charset="0"/>
                        </a:rPr>
                        <a:t>микропредприятии</a:t>
                      </a: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 работодателем для проведения проверки знания требований охраны труда в соответствии с пунктом 101 настоящих Правил, проходят обучение требованиям охраны труда в организации или у индивидуального предпринимателя, оказывающих услуги по обучению работодателей и работников вопросам охраны труда.</a:t>
                      </a:r>
                      <a:b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b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tc>
                  <a:txBody>
                    <a:bodyPr/>
                    <a:lstStyle/>
                    <a:p>
                      <a:pPr>
                        <a:lnSpc>
                          <a:spcPct val="115000"/>
                        </a:lnSpc>
                        <a:spcBef>
                          <a:spcPts val="1800"/>
                        </a:spcBef>
                        <a:spcAft>
                          <a:spcPts val="180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44. Работодатель (руководитель организации), руководители филиалов организации, председатель (заместители председателя) и члены комиссий по проверке знания требований охраны труда, работники, проводящие инструктаж по охране труда и обучение требованиям охраны труда, специалисты по охране труда, члены комитетов (комиссий) по охране труда, уполномоченные (доверенные) лица по охране труда профессиональных союзов и иных уполномоченных работниками представительных органов организаций, а также лицо, назначенное на </a:t>
                      </a:r>
                      <a:r>
                        <a:rPr lang="ru-RU" sz="1100" dirty="0" err="1">
                          <a:effectLst/>
                          <a:latin typeface="Times New Roman" panose="02020603050405020304" pitchFamily="18" charset="0"/>
                          <a:ea typeface="Times New Roman" panose="02020603050405020304" pitchFamily="18" charset="0"/>
                          <a:cs typeface="Times New Roman" panose="02020603050405020304" pitchFamily="18" charset="0"/>
                        </a:rPr>
                        <a:t>микропредприятии</a:t>
                      </a: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 работодателем для проведения проверки знания требований охраны труда в соответствии с пунктом 101 настоящих Правил, работники, направляемые частным агентством занятости к физическому лицу (юридическому лицу), не являющемуся работодателем данных работников, </a:t>
                      </a:r>
                      <a:r>
                        <a:rPr lang="ru-RU" sz="1100" dirty="0">
                          <a:effectLst/>
                          <a:highlight>
                            <a:srgbClr val="00FF00"/>
                          </a:highlight>
                          <a:latin typeface="Times New Roman" panose="02020603050405020304" pitchFamily="18" charset="0"/>
                          <a:ea typeface="Times New Roman" panose="02020603050405020304" pitchFamily="18" charset="0"/>
                          <a:cs typeface="Times New Roman" panose="02020603050405020304" pitchFamily="18" charset="0"/>
                        </a:rPr>
                        <a:t>проходят обучение требованиям охраны труда в организации или у индивидуального предпринимателя, оказывающих услуги по обучению работодателей и работников вопросам охраны труда.</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extLst>
                  <a:ext uri="{0D108BD9-81ED-4DB2-BD59-A6C34878D82A}">
                    <a16:rowId xmlns:a16="http://schemas.microsoft.com/office/drawing/2014/main" val="163867163"/>
                  </a:ext>
                </a:extLst>
              </a:tr>
            </a:tbl>
          </a:graphicData>
        </a:graphic>
      </p:graphicFrame>
      <p:sp>
        <p:nvSpPr>
          <p:cNvPr id="7" name="Прямоугольник 6"/>
          <p:cNvSpPr/>
          <p:nvPr/>
        </p:nvSpPr>
        <p:spPr>
          <a:xfrm>
            <a:off x="434400" y="1628800"/>
            <a:ext cx="8424936" cy="369332"/>
          </a:xfrm>
          <a:prstGeom prst="rect">
            <a:avLst/>
          </a:prstGeom>
        </p:spPr>
        <p:txBody>
          <a:bodyPr wrap="square">
            <a:spAutoFit/>
          </a:bodyPr>
          <a:lstStyle/>
          <a:p>
            <a:pPr algn="ctr"/>
            <a:r>
              <a:rPr lang="ru-RU" dirty="0"/>
              <a:t> </a:t>
            </a:r>
            <a:r>
              <a:rPr lang="ru-RU" sz="1600" b="1" dirty="0"/>
              <a:t>Уточнили, где обучать по ОТ </a:t>
            </a:r>
            <a:r>
              <a:rPr lang="ru-RU" sz="1600" b="1" dirty="0" err="1"/>
              <a:t>аустафферов</a:t>
            </a:r>
            <a:endParaRPr lang="ru-RU" sz="1600" dirty="0"/>
          </a:p>
        </p:txBody>
      </p:sp>
      <p:sp>
        <p:nvSpPr>
          <p:cNvPr id="5" name="Прямоугольник 4"/>
          <p:cNvSpPr/>
          <p:nvPr/>
        </p:nvSpPr>
        <p:spPr>
          <a:xfrm>
            <a:off x="221364" y="5753356"/>
            <a:ext cx="8762880" cy="738664"/>
          </a:xfrm>
          <a:prstGeom prst="rect">
            <a:avLst/>
          </a:prstGeom>
        </p:spPr>
        <p:txBody>
          <a:bodyPr wrap="square">
            <a:spAutoFit/>
          </a:bodyPr>
          <a:lstStyle/>
          <a:p>
            <a:r>
              <a:rPr lang="ru-RU" sz="1400" dirty="0"/>
              <a:t>Поправкой расширили круг лиц, которые обязаны проходить обучение по охране труда в учебных центрах. </a:t>
            </a:r>
            <a:r>
              <a:rPr lang="ru-RU" sz="1400" dirty="0" err="1"/>
              <a:t>ЧАЗы</a:t>
            </a:r>
            <a:r>
              <a:rPr lang="ru-RU" sz="1400" dirty="0"/>
              <a:t>, которые направляют </a:t>
            </a:r>
            <a:r>
              <a:rPr lang="ru-RU" sz="1400" dirty="0" err="1"/>
              <a:t>аутстафферов</a:t>
            </a:r>
            <a:r>
              <a:rPr lang="ru-RU" sz="1400" dirty="0"/>
              <a:t> на объект, должны будут обучить их в аккредитованном Минтрудом УЦ.</a:t>
            </a:r>
          </a:p>
        </p:txBody>
      </p:sp>
    </p:spTree>
    <p:extLst>
      <p:ext uri="{BB962C8B-B14F-4D97-AF65-F5344CB8AC3E}">
        <p14:creationId xmlns:p14="http://schemas.microsoft.com/office/powerpoint/2010/main" val="22433455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1628800"/>
            <a:ext cx="8784975" cy="5040559"/>
          </a:xfrm>
        </p:spPr>
        <p:txBody>
          <a:bodyPr>
            <a:normAutofit/>
          </a:bodyPr>
          <a:lstStyle/>
          <a:p>
            <a:pPr marL="45720" indent="0" algn="just">
              <a:buNone/>
            </a:pPr>
            <a:r>
              <a:rPr lang="ru-RU" sz="2400" spc="-1" dirty="0" smtClean="0">
                <a:solidFill>
                  <a:srgbClr val="000000"/>
                </a:solidFill>
                <a:latin typeface="Times New Roman"/>
                <a:ea typeface="DejaVu Sans"/>
              </a:rPr>
              <a:t>	</a:t>
            </a:r>
            <a:endParaRPr lang="ru-RU" sz="2400" spc="-1" dirty="0" smtClean="0">
              <a:solidFill>
                <a:srgbClr val="000000"/>
              </a:solidFill>
              <a:latin typeface="Times New Roman"/>
              <a:ea typeface="DejaVu Sans"/>
            </a:endParaRPr>
          </a:p>
          <a:p>
            <a:pPr marL="45720" indent="0" algn="just">
              <a:buNone/>
            </a:pPr>
            <a:r>
              <a:rPr lang="ru-RU" sz="1800" spc="-1" dirty="0" smtClean="0">
                <a:solidFill>
                  <a:srgbClr val="000000"/>
                </a:solidFill>
                <a:latin typeface="Times New Roman"/>
                <a:ea typeface="DejaVu Sans"/>
              </a:rPr>
              <a:t>                      </a:t>
            </a:r>
            <a:endParaRPr lang="ru-RU" sz="1800" u="sng" dirty="0" smtClean="0"/>
          </a:p>
          <a:p>
            <a:pPr marL="45720" indent="0">
              <a:buNone/>
            </a:pPr>
            <a:endParaRPr lang="ru-RU" sz="2400" u="sng" dirty="0"/>
          </a:p>
        </p:txBody>
      </p:sp>
      <p:pic>
        <p:nvPicPr>
          <p:cNvPr id="3" name="Рисунок 2"/>
          <p:cNvPicPr>
            <a:picLocks noChangeAspect="1"/>
          </p:cNvPicPr>
          <p:nvPr/>
        </p:nvPicPr>
        <p:blipFill>
          <a:blip r:embed="rId2"/>
          <a:stretch>
            <a:fillRect/>
          </a:stretch>
        </p:blipFill>
        <p:spPr>
          <a:xfrm>
            <a:off x="-180528" y="210071"/>
            <a:ext cx="4145639" cy="1170533"/>
          </a:xfrm>
          <a:prstGeom prst="rect">
            <a:avLst/>
          </a:prstGeom>
        </p:spPr>
      </p:pic>
      <p:graphicFrame>
        <p:nvGraphicFramePr>
          <p:cNvPr id="6" name="Таблица 5"/>
          <p:cNvGraphicFramePr>
            <a:graphicFrameLocks noGrp="1"/>
          </p:cNvGraphicFramePr>
          <p:nvPr>
            <p:extLst>
              <p:ext uri="{D42A27DB-BD31-4B8C-83A1-F6EECF244321}">
                <p14:modId xmlns:p14="http://schemas.microsoft.com/office/powerpoint/2010/main" val="2303067913"/>
              </p:ext>
            </p:extLst>
          </p:nvPr>
        </p:nvGraphicFramePr>
        <p:xfrm>
          <a:off x="168977" y="2276323"/>
          <a:ext cx="8784976" cy="2913035"/>
        </p:xfrm>
        <a:graphic>
          <a:graphicData uri="http://schemas.openxmlformats.org/drawingml/2006/table">
            <a:tbl>
              <a:tblPr firstRow="1" bandRow="1">
                <a:tableStyleId>{5C22544A-7EE6-4342-B048-85BDC9FD1C3A}</a:tableStyleId>
              </a:tblPr>
              <a:tblGrid>
                <a:gridCol w="4392488">
                  <a:extLst>
                    <a:ext uri="{9D8B030D-6E8A-4147-A177-3AD203B41FA5}">
                      <a16:colId xmlns:a16="http://schemas.microsoft.com/office/drawing/2014/main" val="3418272682"/>
                    </a:ext>
                  </a:extLst>
                </a:gridCol>
                <a:gridCol w="4392488">
                  <a:extLst>
                    <a:ext uri="{9D8B030D-6E8A-4147-A177-3AD203B41FA5}">
                      <a16:colId xmlns:a16="http://schemas.microsoft.com/office/drawing/2014/main" val="1090487501"/>
                    </a:ext>
                  </a:extLst>
                </a:gridCol>
              </a:tblGrid>
              <a:tr h="272084">
                <a:tc>
                  <a:txBody>
                    <a:bodyPr/>
                    <a:lstStyle/>
                    <a:p>
                      <a:r>
                        <a:rPr lang="ru-RU" sz="1400" dirty="0" smtClean="0"/>
                        <a:t>До поправок</a:t>
                      </a:r>
                      <a:endParaRPr lang="ru-RU" sz="1400" dirty="0"/>
                    </a:p>
                  </a:txBody>
                  <a:tcPr/>
                </a:tc>
                <a:tc>
                  <a:txBody>
                    <a:bodyPr/>
                    <a:lstStyle/>
                    <a:p>
                      <a:r>
                        <a:rPr lang="ru-RU" sz="1400" dirty="0" smtClean="0"/>
                        <a:t>После поправок</a:t>
                      </a:r>
                      <a:endParaRPr lang="ru-RU" sz="1400" dirty="0"/>
                    </a:p>
                  </a:txBody>
                  <a:tcPr/>
                </a:tc>
                <a:extLst>
                  <a:ext uri="{0D108BD9-81ED-4DB2-BD59-A6C34878D82A}">
                    <a16:rowId xmlns:a16="http://schemas.microsoft.com/office/drawing/2014/main" val="1436515407"/>
                  </a:ext>
                </a:extLst>
              </a:tr>
              <a:tr h="2608235">
                <a:tc>
                  <a:txBody>
                    <a:bodyPr/>
                    <a:lstStyle/>
                    <a:p>
                      <a:pPr>
                        <a:lnSpc>
                          <a:spcPct val="115000"/>
                        </a:lnSpc>
                        <a:spcBef>
                          <a:spcPts val="1800"/>
                        </a:spcBef>
                        <a:spcAft>
                          <a:spcPts val="1800"/>
                        </a:spcAft>
                      </a:pPr>
                      <a:r>
                        <a:rPr lang="ru-RU" sz="1400" dirty="0">
                          <a:effectLst/>
                          <a:latin typeface="Times New Roman" panose="02020603050405020304" pitchFamily="18" charset="0"/>
                          <a:ea typeface="Times New Roman" panose="02020603050405020304" pitchFamily="18" charset="0"/>
                          <a:cs typeface="Times New Roman" panose="02020603050405020304" pitchFamily="18" charset="0"/>
                        </a:rPr>
                        <a:t>50. Актуализация программ обучения требованиям охраны труда осуществляется в следующих случаях:  </a:t>
                      </a:r>
                      <a:br>
                        <a:rPr lang="ru-RU" sz="14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4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4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400" dirty="0">
                          <a:effectLst/>
                          <a:latin typeface="Times New Roman" panose="02020603050405020304" pitchFamily="18" charset="0"/>
                          <a:ea typeface="Times New Roman" panose="02020603050405020304" pitchFamily="18" charset="0"/>
                          <a:cs typeface="Times New Roman" panose="02020603050405020304" pitchFamily="18" charset="0"/>
                        </a:rPr>
                        <a:t>г) изменения в эксплуатации оборудования, технологических процессов, использовании сырья и материалов, должностных (функциональных) обязанностей работников, непосредственно связанных с осуществлением производственной деятельности, влияющих на безопасность труда.</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tc>
                  <a:txBody>
                    <a:bodyPr/>
                    <a:lstStyle/>
                    <a:p>
                      <a:pPr>
                        <a:lnSpc>
                          <a:spcPct val="115000"/>
                        </a:lnSpc>
                        <a:spcBef>
                          <a:spcPts val="1800"/>
                        </a:spcBef>
                        <a:spcAft>
                          <a:spcPts val="1800"/>
                        </a:spcAft>
                      </a:pPr>
                      <a:r>
                        <a:rPr lang="ru-RU" sz="1400" dirty="0">
                          <a:effectLst/>
                          <a:latin typeface="Times New Roman" panose="02020603050405020304" pitchFamily="18" charset="0"/>
                          <a:ea typeface="Times New Roman" panose="02020603050405020304" pitchFamily="18" charset="0"/>
                          <a:cs typeface="Times New Roman" panose="02020603050405020304" pitchFamily="18" charset="0"/>
                        </a:rPr>
                        <a:t>50. Актуализация программ обучения требованиям охраны труда осуществляется в следующих случаях:  </a:t>
                      </a:r>
                      <a:br>
                        <a:rPr lang="ru-RU" sz="14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4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4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400" dirty="0">
                          <a:effectLst/>
                          <a:latin typeface="Times New Roman" panose="02020603050405020304" pitchFamily="18" charset="0"/>
                          <a:ea typeface="Times New Roman" panose="02020603050405020304" pitchFamily="18" charset="0"/>
                          <a:cs typeface="Times New Roman" panose="02020603050405020304" pitchFamily="18" charset="0"/>
                        </a:rPr>
                        <a:t>г) </a:t>
                      </a:r>
                      <a:r>
                        <a:rPr lang="ru-RU" sz="1400" dirty="0">
                          <a:effectLst/>
                          <a:highlight>
                            <a:srgbClr val="00FF00"/>
                          </a:highlight>
                          <a:latin typeface="Times New Roman" panose="02020603050405020304" pitchFamily="18" charset="0"/>
                          <a:ea typeface="Times New Roman" panose="02020603050405020304" pitchFamily="18" charset="0"/>
                          <a:cs typeface="Times New Roman" panose="02020603050405020304" pitchFamily="18" charset="0"/>
                        </a:rPr>
                        <a:t>изменения в технологических процессах, в использовании сырья и материалов, изменения должностных (функциональных) обязанностей работников, непосредственно связанных с осуществлением производственной деятельности, влияющих на безопасность труда и требующих дополнительных знаний по охране труда у работников.</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extLst>
                  <a:ext uri="{0D108BD9-81ED-4DB2-BD59-A6C34878D82A}">
                    <a16:rowId xmlns:a16="http://schemas.microsoft.com/office/drawing/2014/main" val="163867163"/>
                  </a:ext>
                </a:extLst>
              </a:tr>
            </a:tbl>
          </a:graphicData>
        </a:graphic>
      </p:graphicFrame>
      <p:sp>
        <p:nvSpPr>
          <p:cNvPr id="7" name="Прямоугольник 6"/>
          <p:cNvSpPr/>
          <p:nvPr/>
        </p:nvSpPr>
        <p:spPr>
          <a:xfrm>
            <a:off x="434400" y="1628800"/>
            <a:ext cx="8424936" cy="369332"/>
          </a:xfrm>
          <a:prstGeom prst="rect">
            <a:avLst/>
          </a:prstGeom>
        </p:spPr>
        <p:txBody>
          <a:bodyPr wrap="square">
            <a:spAutoFit/>
          </a:bodyPr>
          <a:lstStyle/>
          <a:p>
            <a:pPr algn="ctr"/>
            <a:r>
              <a:rPr lang="ru-RU" dirty="0"/>
              <a:t> </a:t>
            </a:r>
            <a:r>
              <a:rPr lang="ru-RU" sz="1600" b="1" dirty="0"/>
              <a:t>Уточнили, когда программу обучения по ОТ можно не менять</a:t>
            </a:r>
            <a:endParaRPr lang="ru-RU" sz="1600" dirty="0"/>
          </a:p>
        </p:txBody>
      </p:sp>
    </p:spTree>
    <p:extLst>
      <p:ext uri="{BB962C8B-B14F-4D97-AF65-F5344CB8AC3E}">
        <p14:creationId xmlns:p14="http://schemas.microsoft.com/office/powerpoint/2010/main" val="37836944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1628800"/>
            <a:ext cx="8784975" cy="5040559"/>
          </a:xfrm>
        </p:spPr>
        <p:txBody>
          <a:bodyPr>
            <a:normAutofit/>
          </a:bodyPr>
          <a:lstStyle/>
          <a:p>
            <a:pPr marL="45720" indent="0" algn="just">
              <a:buNone/>
            </a:pPr>
            <a:r>
              <a:rPr lang="ru-RU" sz="2400" spc="-1" dirty="0" smtClean="0">
                <a:solidFill>
                  <a:srgbClr val="000000"/>
                </a:solidFill>
                <a:latin typeface="Times New Roman"/>
                <a:ea typeface="DejaVu Sans"/>
              </a:rPr>
              <a:t>	</a:t>
            </a:r>
            <a:endParaRPr lang="ru-RU" sz="2400" spc="-1" dirty="0" smtClean="0">
              <a:solidFill>
                <a:srgbClr val="000000"/>
              </a:solidFill>
              <a:latin typeface="Times New Roman"/>
              <a:ea typeface="DejaVu Sans"/>
            </a:endParaRPr>
          </a:p>
          <a:p>
            <a:pPr marL="45720" indent="0" algn="just">
              <a:buNone/>
            </a:pPr>
            <a:r>
              <a:rPr lang="ru-RU" sz="1800" spc="-1" dirty="0" smtClean="0">
                <a:solidFill>
                  <a:srgbClr val="000000"/>
                </a:solidFill>
                <a:latin typeface="Times New Roman"/>
                <a:ea typeface="DejaVu Sans"/>
              </a:rPr>
              <a:t>                      </a:t>
            </a:r>
            <a:endParaRPr lang="ru-RU" sz="1800" u="sng" dirty="0" smtClean="0"/>
          </a:p>
          <a:p>
            <a:pPr marL="45720" indent="0">
              <a:buNone/>
            </a:pPr>
            <a:endParaRPr lang="ru-RU" sz="2400" u="sng" dirty="0"/>
          </a:p>
        </p:txBody>
      </p:sp>
      <p:pic>
        <p:nvPicPr>
          <p:cNvPr id="3" name="Рисунок 2"/>
          <p:cNvPicPr>
            <a:picLocks noChangeAspect="1"/>
          </p:cNvPicPr>
          <p:nvPr/>
        </p:nvPicPr>
        <p:blipFill>
          <a:blip r:embed="rId2"/>
          <a:stretch>
            <a:fillRect/>
          </a:stretch>
        </p:blipFill>
        <p:spPr>
          <a:xfrm>
            <a:off x="-180528" y="210071"/>
            <a:ext cx="4145639" cy="1170533"/>
          </a:xfrm>
          <a:prstGeom prst="rect">
            <a:avLst/>
          </a:prstGeom>
        </p:spPr>
      </p:pic>
      <p:graphicFrame>
        <p:nvGraphicFramePr>
          <p:cNvPr id="6" name="Таблица 5"/>
          <p:cNvGraphicFramePr>
            <a:graphicFrameLocks noGrp="1"/>
          </p:cNvGraphicFramePr>
          <p:nvPr>
            <p:extLst>
              <p:ext uri="{D42A27DB-BD31-4B8C-83A1-F6EECF244321}">
                <p14:modId xmlns:p14="http://schemas.microsoft.com/office/powerpoint/2010/main" val="3740772348"/>
              </p:ext>
            </p:extLst>
          </p:nvPr>
        </p:nvGraphicFramePr>
        <p:xfrm>
          <a:off x="179511" y="1967237"/>
          <a:ext cx="8784976" cy="4301617"/>
        </p:xfrm>
        <a:graphic>
          <a:graphicData uri="http://schemas.openxmlformats.org/drawingml/2006/table">
            <a:tbl>
              <a:tblPr firstRow="1" bandRow="1">
                <a:tableStyleId>{5C22544A-7EE6-4342-B048-85BDC9FD1C3A}</a:tableStyleId>
              </a:tblPr>
              <a:tblGrid>
                <a:gridCol w="4392488">
                  <a:extLst>
                    <a:ext uri="{9D8B030D-6E8A-4147-A177-3AD203B41FA5}">
                      <a16:colId xmlns:a16="http://schemas.microsoft.com/office/drawing/2014/main" val="3418272682"/>
                    </a:ext>
                  </a:extLst>
                </a:gridCol>
                <a:gridCol w="4392488">
                  <a:extLst>
                    <a:ext uri="{9D8B030D-6E8A-4147-A177-3AD203B41FA5}">
                      <a16:colId xmlns:a16="http://schemas.microsoft.com/office/drawing/2014/main" val="1090487501"/>
                    </a:ext>
                  </a:extLst>
                </a:gridCol>
              </a:tblGrid>
              <a:tr h="287258">
                <a:tc>
                  <a:txBody>
                    <a:bodyPr/>
                    <a:lstStyle/>
                    <a:p>
                      <a:r>
                        <a:rPr lang="ru-RU" sz="1400" dirty="0" smtClean="0"/>
                        <a:t>До поправок</a:t>
                      </a:r>
                      <a:endParaRPr lang="ru-RU" sz="1400" dirty="0"/>
                    </a:p>
                  </a:txBody>
                  <a:tcPr/>
                </a:tc>
                <a:tc>
                  <a:txBody>
                    <a:bodyPr/>
                    <a:lstStyle/>
                    <a:p>
                      <a:r>
                        <a:rPr lang="ru-RU" sz="1400" dirty="0" smtClean="0"/>
                        <a:t>После поправок</a:t>
                      </a:r>
                      <a:endParaRPr lang="ru-RU" sz="1400" dirty="0"/>
                    </a:p>
                  </a:txBody>
                  <a:tcPr/>
                </a:tc>
                <a:extLst>
                  <a:ext uri="{0D108BD9-81ED-4DB2-BD59-A6C34878D82A}">
                    <a16:rowId xmlns:a16="http://schemas.microsoft.com/office/drawing/2014/main" val="1436515407"/>
                  </a:ext>
                </a:extLst>
              </a:tr>
              <a:tr h="3766793">
                <a:tc>
                  <a:txBody>
                    <a:bodyPr/>
                    <a:lstStyle/>
                    <a:p>
                      <a:pPr>
                        <a:lnSpc>
                          <a:spcPct val="115000"/>
                        </a:lnSpc>
                        <a:spcBef>
                          <a:spcPts val="1800"/>
                        </a:spcBef>
                        <a:spcAft>
                          <a:spcPts val="180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53. Обучению требованиям охраны труда подлежат следующие категории работников:  </a:t>
                      </a:r>
                      <a:b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г) специалисты по охране труда — по программам обучения требованиям охраны труда, указанным в подпунктах «а» и «б» пункта 46 настоящих Правил;  </a:t>
                      </a:r>
                      <a:b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е) члены комиссий по проверке знания требований охраны труда, лица, проводящие инструктажи по охране труда и обучение требованиям охраны труда, — по программе обучения требованиям охраны труда, указанной в подпункте «б» пункта 46 настоящих Правил, а также по программам, обязательным для работников, в отношении которых проводится проверка знания требований охраны труда и (или) инструктаж по охране труда, и (или) обучение требованиям охраны труда;  </a:t>
                      </a:r>
                      <a:b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b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tc>
                  <a:txBody>
                    <a:bodyPr/>
                    <a:lstStyle/>
                    <a:p>
                      <a:pPr>
                        <a:lnSpc>
                          <a:spcPct val="115000"/>
                        </a:lnSpc>
                        <a:spcBef>
                          <a:spcPts val="1800"/>
                        </a:spcBef>
                        <a:spcAft>
                          <a:spcPts val="1800"/>
                        </a:spcAft>
                      </a:pPr>
                      <a:r>
                        <a:rPr lang="ru-RU" sz="1100" dirty="0" smtClean="0">
                          <a:effectLst/>
                          <a:latin typeface="Times New Roman" panose="02020603050405020304" pitchFamily="18" charset="0"/>
                          <a:ea typeface="Times New Roman" panose="02020603050405020304" pitchFamily="18" charset="0"/>
                          <a:cs typeface="Times New Roman" panose="02020603050405020304" pitchFamily="18" charset="0"/>
                        </a:rPr>
                        <a:t>53. Обучению требованиям охраны труда подлежат следующие категории работников:  </a:t>
                      </a:r>
                      <a:br>
                        <a:rPr lang="ru-RU" sz="1100" dirty="0" smtClean="0">
                          <a:effectLst/>
                          <a:latin typeface="Times New Roman" panose="02020603050405020304" pitchFamily="18" charset="0"/>
                          <a:ea typeface="Times New Roman" panose="02020603050405020304" pitchFamily="18" charset="0"/>
                          <a:cs typeface="Times New Roman" panose="02020603050405020304" pitchFamily="18" charset="0"/>
                        </a:rPr>
                      </a:br>
                      <a:r>
                        <a:rPr lang="ru-RU" sz="1100" dirty="0" smtClean="0">
                          <a:effectLst/>
                          <a:latin typeface="Times New Roman" panose="02020603050405020304" pitchFamily="18" charset="0"/>
                          <a:ea typeface="Times New Roman" panose="02020603050405020304" pitchFamily="18" charset="0"/>
                          <a:cs typeface="Times New Roman" panose="02020603050405020304" pitchFamily="18" charset="0"/>
                        </a:rPr>
                        <a:t>г) специалисты по охране труда — по программам обучения требованиям охраны труда», </a:t>
                      </a:r>
                      <a:r>
                        <a:rPr lang="ru-RU" sz="1100" dirty="0" smtClean="0">
                          <a:effectLst/>
                          <a:highlight>
                            <a:srgbClr val="00FF00"/>
                          </a:highlight>
                          <a:latin typeface="Times New Roman" panose="02020603050405020304" pitchFamily="18" charset="0"/>
                          <a:ea typeface="Times New Roman" panose="02020603050405020304" pitchFamily="18" charset="0"/>
                          <a:cs typeface="Times New Roman" panose="02020603050405020304" pitchFamily="18" charset="0"/>
                        </a:rPr>
                        <a:t>а также лица, на которых возложены функции специалиста по охране труда</a:t>
                      </a:r>
                      <a:r>
                        <a:rPr lang="ru-RU" sz="1100" dirty="0" smtClean="0">
                          <a:effectLst/>
                          <a:latin typeface="Times New Roman" panose="02020603050405020304" pitchFamily="18" charset="0"/>
                          <a:ea typeface="Times New Roman" panose="02020603050405020304" pitchFamily="18" charset="0"/>
                          <a:cs typeface="Times New Roman" panose="02020603050405020304" pitchFamily="18" charset="0"/>
                        </a:rPr>
                        <a:t>, указанным в подпунктах «а» и «б» пункта 46 настоящих Правил;  </a:t>
                      </a:r>
                      <a:br>
                        <a:rPr lang="ru-RU" sz="1100" dirty="0" smtClean="0">
                          <a:effectLst/>
                          <a:latin typeface="Times New Roman" panose="02020603050405020304" pitchFamily="18" charset="0"/>
                          <a:ea typeface="Times New Roman" panose="02020603050405020304" pitchFamily="18" charset="0"/>
                          <a:cs typeface="Times New Roman" panose="02020603050405020304" pitchFamily="18" charset="0"/>
                        </a:rPr>
                      </a:br>
                      <a:r>
                        <a:rPr lang="ru-RU" sz="1100" dirty="0" smtClean="0">
                          <a:effectLst/>
                          <a:latin typeface="Times New Roman" panose="02020603050405020304" pitchFamily="18" charset="0"/>
                          <a:ea typeface="Times New Roman" panose="02020603050405020304" pitchFamily="18" charset="0"/>
                          <a:cs typeface="Times New Roman" panose="02020603050405020304" pitchFamily="18" charset="0"/>
                        </a:rPr>
                        <a:t>е) </a:t>
                      </a:r>
                      <a:r>
                        <a:rPr lang="ru-RU" sz="1100" dirty="0" smtClean="0">
                          <a:effectLst/>
                          <a:highlight>
                            <a:srgbClr val="00FF00"/>
                          </a:highlight>
                          <a:latin typeface="Times New Roman" panose="02020603050405020304" pitchFamily="18" charset="0"/>
                          <a:ea typeface="Times New Roman" panose="02020603050405020304" pitchFamily="18" charset="0"/>
                          <a:cs typeface="Times New Roman" panose="02020603050405020304" pitchFamily="18" charset="0"/>
                        </a:rPr>
                        <a:t>члены комиссий по проверке знания требований охраны труда – по программам обучения требованиям охраны труда, указанным в подпунктах «а» и «б» пункта 46 настоящих Правил, а также по программе, предусмотренной подпунктом «в» пункта 46 настоящих Правил, по которой ими в отношении работников проводится проверка знания требований охраны труда;  </a:t>
                      </a:r>
                      <a:br>
                        <a:rPr lang="ru-RU" sz="1100" dirty="0" smtClean="0">
                          <a:effectLst/>
                          <a:highlight>
                            <a:srgbClr val="00FF00"/>
                          </a:highlight>
                          <a:latin typeface="Times New Roman" panose="02020603050405020304" pitchFamily="18" charset="0"/>
                          <a:ea typeface="Times New Roman" panose="02020603050405020304" pitchFamily="18" charset="0"/>
                          <a:cs typeface="Times New Roman" panose="02020603050405020304" pitchFamily="18" charset="0"/>
                        </a:rPr>
                      </a:br>
                      <a:r>
                        <a:rPr lang="ru-RU" sz="1100" dirty="0" smtClean="0">
                          <a:effectLst/>
                          <a:highlight>
                            <a:srgbClr val="00FF00"/>
                          </a:highlight>
                          <a:latin typeface="Times New Roman" panose="02020603050405020304" pitchFamily="18" charset="0"/>
                          <a:ea typeface="Times New Roman" panose="02020603050405020304" pitchFamily="18" charset="0"/>
                          <a:cs typeface="Times New Roman" panose="02020603050405020304" pitchFamily="18" charset="0"/>
                        </a:rPr>
                        <a:t>з) лица, проводящие инструктажи по охране труда и обучение требованиям охраны труда, — по программе обучения требованиям охраны труда, указанной в подпункте «б» пункта 46 настоящих Правил, а также по программе, предусмотренной подпунктом «в» пункта 46 настоящих Правил, по которой ими в отношении работников проводится инструктаж по охране труда и (или) обучение требованиям охраны труда.</a:t>
                      </a:r>
                      <a:endParaRPr lang="ru-RU" sz="1100" kern="1200" dirty="0">
                        <a:solidFill>
                          <a:schemeClr val="dk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76200" marR="76200" marT="76200" marB="76200" anchor="ctr"/>
                </a:tc>
                <a:extLst>
                  <a:ext uri="{0D108BD9-81ED-4DB2-BD59-A6C34878D82A}">
                    <a16:rowId xmlns:a16="http://schemas.microsoft.com/office/drawing/2014/main" val="163867163"/>
                  </a:ext>
                </a:extLst>
              </a:tr>
            </a:tbl>
          </a:graphicData>
        </a:graphic>
      </p:graphicFrame>
      <p:sp>
        <p:nvSpPr>
          <p:cNvPr id="7" name="Прямоугольник 6"/>
          <p:cNvSpPr/>
          <p:nvPr/>
        </p:nvSpPr>
        <p:spPr>
          <a:xfrm>
            <a:off x="434400" y="1628800"/>
            <a:ext cx="8424936" cy="369332"/>
          </a:xfrm>
          <a:prstGeom prst="rect">
            <a:avLst/>
          </a:prstGeom>
        </p:spPr>
        <p:txBody>
          <a:bodyPr wrap="square">
            <a:spAutoFit/>
          </a:bodyPr>
          <a:lstStyle/>
          <a:p>
            <a:pPr algn="ctr"/>
            <a:r>
              <a:rPr lang="ru-RU" dirty="0"/>
              <a:t> </a:t>
            </a:r>
            <a:r>
              <a:rPr lang="ru-RU" sz="1600" b="1" dirty="0"/>
              <a:t>К лицам, замещающим </a:t>
            </a:r>
            <a:r>
              <a:rPr lang="ru-RU" sz="1600" b="1" dirty="0" err="1"/>
              <a:t>СОТа</a:t>
            </a:r>
            <a:r>
              <a:rPr lang="ru-RU" sz="1600" b="1" dirty="0"/>
              <a:t>, установили такие требования, как к </a:t>
            </a:r>
            <a:r>
              <a:rPr lang="ru-RU" sz="1600" b="1" dirty="0" err="1"/>
              <a:t>СОТу</a:t>
            </a:r>
            <a:endParaRPr lang="ru-RU" sz="1600" dirty="0"/>
          </a:p>
        </p:txBody>
      </p:sp>
    </p:spTree>
    <p:extLst>
      <p:ext uri="{BB962C8B-B14F-4D97-AF65-F5344CB8AC3E}">
        <p14:creationId xmlns:p14="http://schemas.microsoft.com/office/powerpoint/2010/main" val="14702494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1628800"/>
            <a:ext cx="8784975" cy="5040559"/>
          </a:xfrm>
        </p:spPr>
        <p:txBody>
          <a:bodyPr>
            <a:normAutofit/>
          </a:bodyPr>
          <a:lstStyle/>
          <a:p>
            <a:pPr marL="45720" indent="0" algn="just">
              <a:buNone/>
            </a:pPr>
            <a:r>
              <a:rPr lang="ru-RU" sz="2400" spc="-1" dirty="0" smtClean="0">
                <a:solidFill>
                  <a:srgbClr val="000000"/>
                </a:solidFill>
                <a:latin typeface="Times New Roman"/>
                <a:ea typeface="DejaVu Sans"/>
              </a:rPr>
              <a:t>	</a:t>
            </a:r>
            <a:endParaRPr lang="ru-RU" sz="2400" spc="-1" dirty="0" smtClean="0">
              <a:solidFill>
                <a:srgbClr val="000000"/>
              </a:solidFill>
              <a:latin typeface="Times New Roman"/>
              <a:ea typeface="DejaVu Sans"/>
            </a:endParaRPr>
          </a:p>
          <a:p>
            <a:pPr marL="45720" indent="0" algn="just">
              <a:buNone/>
            </a:pPr>
            <a:r>
              <a:rPr lang="ru-RU" sz="1800" spc="-1" dirty="0" smtClean="0">
                <a:solidFill>
                  <a:srgbClr val="000000"/>
                </a:solidFill>
                <a:latin typeface="Times New Roman"/>
                <a:ea typeface="DejaVu Sans"/>
              </a:rPr>
              <a:t>                      </a:t>
            </a:r>
            <a:endParaRPr lang="ru-RU" sz="1800" u="sng" dirty="0" smtClean="0"/>
          </a:p>
          <a:p>
            <a:pPr marL="45720" indent="0">
              <a:buNone/>
            </a:pPr>
            <a:endParaRPr lang="ru-RU" sz="2400" u="sng" dirty="0"/>
          </a:p>
        </p:txBody>
      </p:sp>
      <p:pic>
        <p:nvPicPr>
          <p:cNvPr id="3" name="Рисунок 2"/>
          <p:cNvPicPr>
            <a:picLocks noChangeAspect="1"/>
          </p:cNvPicPr>
          <p:nvPr/>
        </p:nvPicPr>
        <p:blipFill>
          <a:blip r:embed="rId2"/>
          <a:stretch>
            <a:fillRect/>
          </a:stretch>
        </p:blipFill>
        <p:spPr>
          <a:xfrm>
            <a:off x="-180528" y="210071"/>
            <a:ext cx="4145639" cy="1170533"/>
          </a:xfrm>
          <a:prstGeom prst="rect">
            <a:avLst/>
          </a:prstGeom>
        </p:spPr>
      </p:pic>
      <p:graphicFrame>
        <p:nvGraphicFramePr>
          <p:cNvPr id="6" name="Таблица 5"/>
          <p:cNvGraphicFramePr>
            <a:graphicFrameLocks noGrp="1"/>
          </p:cNvGraphicFramePr>
          <p:nvPr>
            <p:extLst>
              <p:ext uri="{D42A27DB-BD31-4B8C-83A1-F6EECF244321}">
                <p14:modId xmlns:p14="http://schemas.microsoft.com/office/powerpoint/2010/main" val="3577868185"/>
              </p:ext>
            </p:extLst>
          </p:nvPr>
        </p:nvGraphicFramePr>
        <p:xfrm>
          <a:off x="179511" y="1967237"/>
          <a:ext cx="8784976" cy="4493514"/>
        </p:xfrm>
        <a:graphic>
          <a:graphicData uri="http://schemas.openxmlformats.org/drawingml/2006/table">
            <a:tbl>
              <a:tblPr firstRow="1" bandRow="1">
                <a:tableStyleId>{5C22544A-7EE6-4342-B048-85BDC9FD1C3A}</a:tableStyleId>
              </a:tblPr>
              <a:tblGrid>
                <a:gridCol w="4392488">
                  <a:extLst>
                    <a:ext uri="{9D8B030D-6E8A-4147-A177-3AD203B41FA5}">
                      <a16:colId xmlns:a16="http://schemas.microsoft.com/office/drawing/2014/main" val="3418272682"/>
                    </a:ext>
                  </a:extLst>
                </a:gridCol>
                <a:gridCol w="4392488">
                  <a:extLst>
                    <a:ext uri="{9D8B030D-6E8A-4147-A177-3AD203B41FA5}">
                      <a16:colId xmlns:a16="http://schemas.microsoft.com/office/drawing/2014/main" val="1090487501"/>
                    </a:ext>
                  </a:extLst>
                </a:gridCol>
              </a:tblGrid>
              <a:tr h="293731">
                <a:tc>
                  <a:txBody>
                    <a:bodyPr/>
                    <a:lstStyle/>
                    <a:p>
                      <a:r>
                        <a:rPr lang="ru-RU" sz="1400" dirty="0" smtClean="0"/>
                        <a:t>До поправок</a:t>
                      </a:r>
                      <a:endParaRPr lang="ru-RU" sz="1400" dirty="0"/>
                    </a:p>
                  </a:txBody>
                  <a:tcPr/>
                </a:tc>
                <a:tc>
                  <a:txBody>
                    <a:bodyPr/>
                    <a:lstStyle/>
                    <a:p>
                      <a:r>
                        <a:rPr lang="ru-RU" sz="1400" dirty="0" smtClean="0"/>
                        <a:t>После поправок</a:t>
                      </a:r>
                      <a:endParaRPr lang="ru-RU" sz="1400" dirty="0"/>
                    </a:p>
                  </a:txBody>
                  <a:tcPr/>
                </a:tc>
                <a:extLst>
                  <a:ext uri="{0D108BD9-81ED-4DB2-BD59-A6C34878D82A}">
                    <a16:rowId xmlns:a16="http://schemas.microsoft.com/office/drawing/2014/main" val="1436515407"/>
                  </a:ext>
                </a:extLst>
              </a:tr>
              <a:tr h="4048352">
                <a:tc>
                  <a:txBody>
                    <a:bodyPr/>
                    <a:lstStyle/>
                    <a:p>
                      <a:pPr>
                        <a:lnSpc>
                          <a:spcPct val="115000"/>
                        </a:lnSpc>
                        <a:spcBef>
                          <a:spcPts val="1800"/>
                        </a:spcBef>
                        <a:spcAft>
                          <a:spcPts val="180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54. Если трудовая деятельность отдельных категорий работников, указанных в подпункте «в» пункта 53 настоящих Правил, связана с опасностями, источниками которых являются персональные электронно-вычислительные машины (персональные компьютеры), аппараты копировально-множительной техники настольного типа, единичные стационарные копировально-множительные аппараты, используемые периодически для нужд самой организации, иная офисная организационная техника, а также бытовая техника, не используемая в технологическом процессе производства, </a:t>
                      </a:r>
                      <a:r>
                        <a:rPr lang="ru-RU" sz="1100" strike="sngStrike" dirty="0">
                          <a:effectLst/>
                          <a:latin typeface="Times New Roman" panose="02020603050405020304" pitchFamily="18" charset="0"/>
                          <a:ea typeface="Times New Roman" panose="02020603050405020304" pitchFamily="18" charset="0"/>
                          <a:cs typeface="Times New Roman" panose="02020603050405020304" pitchFamily="18" charset="0"/>
                        </a:rPr>
                        <a:t>и при этом другие источники опасности отсутствуют</a:t>
                      </a: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 а условия труда по результатам специальной оценки условий труда являются оптимальными или допустимыми, обучение по программе обучения требованиям охраны труда, указанной в подпункте «б» пункта 46 настоящих Правил, по решению работодателя может не проводиться. Также может не проводиться обучение по этой программе обучения требованиям охраны труда руководителей (заместителей руководителей) работников, указанных в подпункте «б» пункта 53 настоящих Правил. При этом информация о безопасных методах и приемах выполнения работ при наличии таких источников опасности доводится до работников в рамках проведения вводного или первичного инструктажа по охране труда.</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tc>
                  <a:txBody>
                    <a:bodyPr/>
                    <a:lstStyle/>
                    <a:p>
                      <a:pPr>
                        <a:lnSpc>
                          <a:spcPct val="115000"/>
                        </a:lnSpc>
                        <a:spcBef>
                          <a:spcPts val="1800"/>
                        </a:spcBef>
                        <a:spcAft>
                          <a:spcPts val="180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54. Если трудовая деятельность отдельных категорий работников, указанных в подпункте «в» пункта 53 настоящих Правил, связана </a:t>
                      </a:r>
                      <a:r>
                        <a:rPr lang="ru-RU" sz="1100" dirty="0">
                          <a:effectLst/>
                          <a:highlight>
                            <a:srgbClr val="00FF00"/>
                          </a:highlight>
                          <a:latin typeface="Times New Roman" panose="02020603050405020304" pitchFamily="18" charset="0"/>
                          <a:ea typeface="Times New Roman" panose="02020603050405020304" pitchFamily="18" charset="0"/>
                          <a:cs typeface="Times New Roman" panose="02020603050405020304" pitchFamily="18" charset="0"/>
                        </a:rPr>
                        <a:t>исключительно</a:t>
                      </a: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 с опасностями, источниками которых являются персональные электронно-вычислительные машины (персональные компьютеры), аппараты копировально-множительной техники настольного типа, единичные стационарные копировально-множительные аппараты, используемые периодически для нужд самой организации, иная офисная организационная техника, а также бытовая техника, не используемая в технологическом процессе производства, а условия труда по результатам специальной оценки условий труда являются оптимальными или допустимыми, обучение по программе обучения требованиям охраны труда, указанной в подпункте «б» пункта 46 настоящих Правил, по решению работодателя может не проводиться. Также может не проводиться обучение по этой программе обучения требованиям охраны труда руководителей (заместителей руководителей) работников, указанных в подпункте «б» пункта 53 настоящих Правил. При этом информация о безопасных методах и приемах выполнения работ при наличии таких источников опасности доводится до работников в рамках проведения вводного или первичного инструктажа по охране труда.</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extLst>
                  <a:ext uri="{0D108BD9-81ED-4DB2-BD59-A6C34878D82A}">
                    <a16:rowId xmlns:a16="http://schemas.microsoft.com/office/drawing/2014/main" val="163867163"/>
                  </a:ext>
                </a:extLst>
              </a:tr>
            </a:tbl>
          </a:graphicData>
        </a:graphic>
      </p:graphicFrame>
      <p:sp>
        <p:nvSpPr>
          <p:cNvPr id="7" name="Прямоугольник 6"/>
          <p:cNvSpPr/>
          <p:nvPr/>
        </p:nvSpPr>
        <p:spPr>
          <a:xfrm>
            <a:off x="434400" y="1628800"/>
            <a:ext cx="8424936" cy="369332"/>
          </a:xfrm>
          <a:prstGeom prst="rect">
            <a:avLst/>
          </a:prstGeom>
        </p:spPr>
        <p:txBody>
          <a:bodyPr wrap="square">
            <a:spAutoFit/>
          </a:bodyPr>
          <a:lstStyle/>
          <a:p>
            <a:pPr algn="ctr"/>
            <a:r>
              <a:rPr lang="ru-RU" dirty="0"/>
              <a:t> </a:t>
            </a:r>
            <a:r>
              <a:rPr lang="ru-RU" sz="1600" b="1" dirty="0"/>
              <a:t>Уточнили требования к обучению по ОТ «</a:t>
            </a:r>
            <a:r>
              <a:rPr lang="ru-RU" sz="1600" b="1" dirty="0" err="1"/>
              <a:t>офисников</a:t>
            </a:r>
            <a:r>
              <a:rPr lang="ru-RU" sz="1600" b="1" dirty="0"/>
              <a:t>»</a:t>
            </a:r>
            <a:endParaRPr lang="ru-RU" sz="1600" dirty="0"/>
          </a:p>
        </p:txBody>
      </p:sp>
    </p:spTree>
    <p:extLst>
      <p:ext uri="{BB962C8B-B14F-4D97-AF65-F5344CB8AC3E}">
        <p14:creationId xmlns:p14="http://schemas.microsoft.com/office/powerpoint/2010/main" val="9845056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1628800"/>
            <a:ext cx="8784975" cy="5040559"/>
          </a:xfrm>
        </p:spPr>
        <p:txBody>
          <a:bodyPr>
            <a:normAutofit/>
          </a:bodyPr>
          <a:lstStyle/>
          <a:p>
            <a:pPr marL="45720" indent="0" algn="just">
              <a:buNone/>
            </a:pPr>
            <a:r>
              <a:rPr lang="ru-RU" sz="2400" spc="-1" dirty="0" smtClean="0">
                <a:solidFill>
                  <a:srgbClr val="000000"/>
                </a:solidFill>
                <a:latin typeface="Times New Roman"/>
                <a:ea typeface="DejaVu Sans"/>
              </a:rPr>
              <a:t>	</a:t>
            </a:r>
            <a:endParaRPr lang="ru-RU" sz="2400" spc="-1" dirty="0" smtClean="0">
              <a:solidFill>
                <a:srgbClr val="000000"/>
              </a:solidFill>
              <a:latin typeface="Times New Roman"/>
              <a:ea typeface="DejaVu Sans"/>
            </a:endParaRPr>
          </a:p>
          <a:p>
            <a:pPr marL="45720" indent="0" algn="just">
              <a:buNone/>
            </a:pPr>
            <a:r>
              <a:rPr lang="ru-RU" sz="1800" spc="-1" dirty="0" smtClean="0">
                <a:solidFill>
                  <a:srgbClr val="000000"/>
                </a:solidFill>
                <a:latin typeface="Times New Roman"/>
                <a:ea typeface="DejaVu Sans"/>
              </a:rPr>
              <a:t>                      </a:t>
            </a:r>
            <a:endParaRPr lang="ru-RU" sz="1800" u="sng" dirty="0" smtClean="0"/>
          </a:p>
          <a:p>
            <a:pPr marL="45720" indent="0">
              <a:buNone/>
            </a:pPr>
            <a:endParaRPr lang="ru-RU" sz="2400" u="sng" dirty="0"/>
          </a:p>
        </p:txBody>
      </p:sp>
      <p:pic>
        <p:nvPicPr>
          <p:cNvPr id="3" name="Рисунок 2"/>
          <p:cNvPicPr>
            <a:picLocks noChangeAspect="1"/>
          </p:cNvPicPr>
          <p:nvPr/>
        </p:nvPicPr>
        <p:blipFill>
          <a:blip r:embed="rId2"/>
          <a:stretch>
            <a:fillRect/>
          </a:stretch>
        </p:blipFill>
        <p:spPr>
          <a:xfrm>
            <a:off x="-180528" y="210071"/>
            <a:ext cx="4145639" cy="1170533"/>
          </a:xfrm>
          <a:prstGeom prst="rect">
            <a:avLst/>
          </a:prstGeom>
        </p:spPr>
      </p:pic>
      <p:graphicFrame>
        <p:nvGraphicFramePr>
          <p:cNvPr id="6" name="Таблица 5"/>
          <p:cNvGraphicFramePr>
            <a:graphicFrameLocks noGrp="1"/>
          </p:cNvGraphicFramePr>
          <p:nvPr>
            <p:extLst>
              <p:ext uri="{D42A27DB-BD31-4B8C-83A1-F6EECF244321}">
                <p14:modId xmlns:p14="http://schemas.microsoft.com/office/powerpoint/2010/main" val="3149878304"/>
              </p:ext>
            </p:extLst>
          </p:nvPr>
        </p:nvGraphicFramePr>
        <p:xfrm>
          <a:off x="179511" y="1967237"/>
          <a:ext cx="8784976" cy="3178937"/>
        </p:xfrm>
        <a:graphic>
          <a:graphicData uri="http://schemas.openxmlformats.org/drawingml/2006/table">
            <a:tbl>
              <a:tblPr firstRow="1" bandRow="1">
                <a:tableStyleId>{5C22544A-7EE6-4342-B048-85BDC9FD1C3A}</a:tableStyleId>
              </a:tblPr>
              <a:tblGrid>
                <a:gridCol w="4392488">
                  <a:extLst>
                    <a:ext uri="{9D8B030D-6E8A-4147-A177-3AD203B41FA5}">
                      <a16:colId xmlns:a16="http://schemas.microsoft.com/office/drawing/2014/main" val="3418272682"/>
                    </a:ext>
                  </a:extLst>
                </a:gridCol>
                <a:gridCol w="4392488">
                  <a:extLst>
                    <a:ext uri="{9D8B030D-6E8A-4147-A177-3AD203B41FA5}">
                      <a16:colId xmlns:a16="http://schemas.microsoft.com/office/drawing/2014/main" val="1090487501"/>
                    </a:ext>
                  </a:extLst>
                </a:gridCol>
              </a:tblGrid>
              <a:tr h="292048">
                <a:tc>
                  <a:txBody>
                    <a:bodyPr/>
                    <a:lstStyle/>
                    <a:p>
                      <a:r>
                        <a:rPr lang="ru-RU" sz="1400" dirty="0" smtClean="0"/>
                        <a:t>До поправок</a:t>
                      </a:r>
                      <a:endParaRPr lang="ru-RU" sz="1400" dirty="0"/>
                    </a:p>
                  </a:txBody>
                  <a:tcPr/>
                </a:tc>
                <a:tc>
                  <a:txBody>
                    <a:bodyPr/>
                    <a:lstStyle/>
                    <a:p>
                      <a:r>
                        <a:rPr lang="ru-RU" sz="1400" dirty="0" smtClean="0"/>
                        <a:t>После поправок</a:t>
                      </a:r>
                      <a:endParaRPr lang="ru-RU" sz="1400" dirty="0"/>
                    </a:p>
                  </a:txBody>
                  <a:tcPr/>
                </a:tc>
                <a:extLst>
                  <a:ext uri="{0D108BD9-81ED-4DB2-BD59-A6C34878D82A}">
                    <a16:rowId xmlns:a16="http://schemas.microsoft.com/office/drawing/2014/main" val="1436515407"/>
                  </a:ext>
                </a:extLst>
              </a:tr>
              <a:tr h="2753891">
                <a:tc>
                  <a:txBody>
                    <a:bodyPr/>
                    <a:lstStyle/>
                    <a:p>
                      <a:pPr>
                        <a:lnSpc>
                          <a:spcPct val="115000"/>
                        </a:lnSpc>
                        <a:spcBef>
                          <a:spcPts val="1800"/>
                        </a:spcBef>
                        <a:spcAft>
                          <a:spcPts val="1800"/>
                        </a:spcAft>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60. Требования к периодичности проведения планового обучения работников требованиям охраны труда по программам обучения требованиям охраны труда, указанным в подпункте «в» пункта 46 настоящих Правил, устанавливаются соответствующими нормативными правовыми актами, содержащими государственные нормативные требования охраны труда, или в случае отсутствия указанных требований — не реже одного раза в год.</a:t>
                      </a:r>
                      <a:b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b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tc>
                  <a:txBody>
                    <a:bodyPr/>
                    <a:lstStyle/>
                    <a:p>
                      <a:pPr>
                        <a:lnSpc>
                          <a:spcPct val="115000"/>
                        </a:lnSpc>
                        <a:spcBef>
                          <a:spcPts val="1800"/>
                        </a:spcBef>
                        <a:spcAft>
                          <a:spcPts val="1800"/>
                        </a:spcAft>
                      </a:pP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60. Требования к периодичности проведения планового обучения работников требованиям охраны труда по программам обучения требованиям охраны труда, указанным в подпункте «в» пункта 46 настоящих Правил, устанавливаются соответствующими нормативными правовыми актами, содержащими государственные нормативные требования охраны труда, или в случае отсутствия указанных требований — не реже одного раза в 3 года.  </a:t>
                      </a:r>
                      <a:b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200" dirty="0" smtClean="0">
                          <a:effectLst/>
                          <a:latin typeface="Times New Roman" panose="02020603050405020304" pitchFamily="18" charset="0"/>
                          <a:ea typeface="Times New Roman" panose="02020603050405020304" pitchFamily="18" charset="0"/>
                          <a:cs typeface="Times New Roman" panose="02020603050405020304" pitchFamily="18" charset="0"/>
                        </a:rPr>
                        <a:t>Обучение </a:t>
                      </a:r>
                      <a:r>
                        <a:rPr lang="ru-RU" sz="1200" dirty="0">
                          <a:effectLst/>
                          <a:latin typeface="Times New Roman" panose="02020603050405020304" pitchFamily="18" charset="0"/>
                          <a:ea typeface="Times New Roman" panose="02020603050405020304" pitchFamily="18" charset="0"/>
                          <a:cs typeface="Times New Roman" panose="02020603050405020304" pitchFamily="18" charset="0"/>
                        </a:rPr>
                        <a:t>работников требованиям охраны труда в соответствии с правилами по охране труда относится к обучению, предусмотренному подпунктом «в» пункта 46 настоящих Правил.</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extLst>
                  <a:ext uri="{0D108BD9-81ED-4DB2-BD59-A6C34878D82A}">
                    <a16:rowId xmlns:a16="http://schemas.microsoft.com/office/drawing/2014/main" val="163867163"/>
                  </a:ext>
                </a:extLst>
              </a:tr>
            </a:tbl>
          </a:graphicData>
        </a:graphic>
      </p:graphicFrame>
      <p:sp>
        <p:nvSpPr>
          <p:cNvPr id="7" name="Прямоугольник 6"/>
          <p:cNvSpPr/>
          <p:nvPr/>
        </p:nvSpPr>
        <p:spPr>
          <a:xfrm>
            <a:off x="434400" y="1628800"/>
            <a:ext cx="8424936" cy="369332"/>
          </a:xfrm>
          <a:prstGeom prst="rect">
            <a:avLst/>
          </a:prstGeom>
        </p:spPr>
        <p:txBody>
          <a:bodyPr wrap="square">
            <a:spAutoFit/>
          </a:bodyPr>
          <a:lstStyle/>
          <a:p>
            <a:pPr algn="ctr"/>
            <a:r>
              <a:rPr lang="ru-RU" dirty="0"/>
              <a:t> </a:t>
            </a:r>
            <a:r>
              <a:rPr lang="ru-RU" sz="1600" b="1" dirty="0"/>
              <a:t>Изменили сроки обучения по работам повышенной опасности</a:t>
            </a:r>
            <a:endParaRPr lang="ru-RU" sz="1600" dirty="0"/>
          </a:p>
        </p:txBody>
      </p:sp>
      <p:sp>
        <p:nvSpPr>
          <p:cNvPr id="4" name="Прямоугольник 3"/>
          <p:cNvSpPr/>
          <p:nvPr/>
        </p:nvSpPr>
        <p:spPr>
          <a:xfrm>
            <a:off x="359023" y="5581126"/>
            <a:ext cx="8784977" cy="646331"/>
          </a:xfrm>
          <a:prstGeom prst="rect">
            <a:avLst/>
          </a:prstGeom>
        </p:spPr>
        <p:txBody>
          <a:bodyPr wrap="square">
            <a:spAutoFit/>
          </a:bodyPr>
          <a:lstStyle/>
          <a:p>
            <a:pPr algn="ctr"/>
            <a:r>
              <a:rPr lang="ru-RU" dirty="0"/>
              <a:t>Так же убрали правовой пробел – все обучения по специальным правилам, например, на высоте – станут обучением 46В.</a:t>
            </a:r>
          </a:p>
        </p:txBody>
      </p:sp>
    </p:spTree>
    <p:extLst>
      <p:ext uri="{BB962C8B-B14F-4D97-AF65-F5344CB8AC3E}">
        <p14:creationId xmlns:p14="http://schemas.microsoft.com/office/powerpoint/2010/main" val="29499518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4797152"/>
            <a:ext cx="8784975" cy="3240359"/>
          </a:xfrm>
        </p:spPr>
        <p:txBody>
          <a:bodyPr>
            <a:normAutofit/>
          </a:bodyPr>
          <a:lstStyle/>
          <a:p>
            <a:pPr marL="45720" indent="0" algn="just">
              <a:buNone/>
            </a:pPr>
            <a:r>
              <a:rPr lang="ru-RU" sz="2400" spc="-1" dirty="0" smtClean="0">
                <a:solidFill>
                  <a:srgbClr val="000000"/>
                </a:solidFill>
                <a:latin typeface="Times New Roman"/>
                <a:ea typeface="DejaVu Sans"/>
              </a:rPr>
              <a:t>	</a:t>
            </a:r>
            <a:r>
              <a:rPr lang="ru-RU" sz="1400" spc="-1" dirty="0" smtClean="0">
                <a:solidFill>
                  <a:srgbClr val="000000"/>
                </a:solidFill>
                <a:latin typeface="Times New Roman"/>
                <a:ea typeface="DejaVu Sans"/>
              </a:rPr>
              <a:t>                      </a:t>
            </a:r>
            <a:endParaRPr lang="ru-RU" sz="1400" u="sng" dirty="0" smtClean="0"/>
          </a:p>
          <a:p>
            <a:pPr marL="45720" indent="0" algn="just">
              <a:buNone/>
            </a:pPr>
            <a:r>
              <a:rPr lang="ru-RU" sz="1400" u="sng" dirty="0" smtClean="0"/>
              <a:t>Таким </a:t>
            </a:r>
            <a:r>
              <a:rPr lang="ru-RU" sz="1400" u="sng" dirty="0"/>
              <a:t>образом официально закрепили порядок оформления целевого инструктажа при работах по распоряжению. То есть, если профильные вам ПОТ требуют оформлять работы повышенной опасности не нарядом-допуском, а распоряжением (например, в Правилах при эксплуатации электроустановок), то и целевой инструктаж документируется строго по форме и правилам, указанным в этих профильных ПОТ.</a:t>
            </a:r>
            <a:endParaRPr lang="ru-RU" sz="1400" u="sng" dirty="0"/>
          </a:p>
        </p:txBody>
      </p:sp>
      <p:pic>
        <p:nvPicPr>
          <p:cNvPr id="3" name="Рисунок 2"/>
          <p:cNvPicPr>
            <a:picLocks noChangeAspect="1"/>
          </p:cNvPicPr>
          <p:nvPr/>
        </p:nvPicPr>
        <p:blipFill>
          <a:blip r:embed="rId2"/>
          <a:stretch>
            <a:fillRect/>
          </a:stretch>
        </p:blipFill>
        <p:spPr>
          <a:xfrm>
            <a:off x="-180528" y="210071"/>
            <a:ext cx="4145639" cy="1170533"/>
          </a:xfrm>
          <a:prstGeom prst="rect">
            <a:avLst/>
          </a:prstGeom>
        </p:spPr>
      </p:pic>
      <p:graphicFrame>
        <p:nvGraphicFramePr>
          <p:cNvPr id="6" name="Таблица 5"/>
          <p:cNvGraphicFramePr>
            <a:graphicFrameLocks noGrp="1"/>
          </p:cNvGraphicFramePr>
          <p:nvPr>
            <p:extLst>
              <p:ext uri="{D42A27DB-BD31-4B8C-83A1-F6EECF244321}">
                <p14:modId xmlns:p14="http://schemas.microsoft.com/office/powerpoint/2010/main" val="2980881925"/>
              </p:ext>
            </p:extLst>
          </p:nvPr>
        </p:nvGraphicFramePr>
        <p:xfrm>
          <a:off x="179511" y="1967237"/>
          <a:ext cx="8784976" cy="2649919"/>
        </p:xfrm>
        <a:graphic>
          <a:graphicData uri="http://schemas.openxmlformats.org/drawingml/2006/table">
            <a:tbl>
              <a:tblPr firstRow="1" bandRow="1">
                <a:tableStyleId>{5C22544A-7EE6-4342-B048-85BDC9FD1C3A}</a:tableStyleId>
              </a:tblPr>
              <a:tblGrid>
                <a:gridCol w="4392488">
                  <a:extLst>
                    <a:ext uri="{9D8B030D-6E8A-4147-A177-3AD203B41FA5}">
                      <a16:colId xmlns:a16="http://schemas.microsoft.com/office/drawing/2014/main" val="3418272682"/>
                    </a:ext>
                  </a:extLst>
                </a:gridCol>
                <a:gridCol w="4392488">
                  <a:extLst>
                    <a:ext uri="{9D8B030D-6E8A-4147-A177-3AD203B41FA5}">
                      <a16:colId xmlns:a16="http://schemas.microsoft.com/office/drawing/2014/main" val="1090487501"/>
                    </a:ext>
                  </a:extLst>
                </a:gridCol>
              </a:tblGrid>
              <a:tr h="253300">
                <a:tc>
                  <a:txBody>
                    <a:bodyPr/>
                    <a:lstStyle/>
                    <a:p>
                      <a:r>
                        <a:rPr lang="ru-RU" sz="1400" dirty="0" smtClean="0"/>
                        <a:t>До поправок</a:t>
                      </a:r>
                      <a:endParaRPr lang="ru-RU" sz="1400" dirty="0"/>
                    </a:p>
                  </a:txBody>
                  <a:tcPr/>
                </a:tc>
                <a:tc>
                  <a:txBody>
                    <a:bodyPr/>
                    <a:lstStyle/>
                    <a:p>
                      <a:r>
                        <a:rPr lang="ru-RU" sz="1400" dirty="0" smtClean="0"/>
                        <a:t>После поправок</a:t>
                      </a:r>
                      <a:endParaRPr lang="ru-RU" sz="1400" dirty="0"/>
                    </a:p>
                  </a:txBody>
                  <a:tcPr/>
                </a:tc>
                <a:extLst>
                  <a:ext uri="{0D108BD9-81ED-4DB2-BD59-A6C34878D82A}">
                    <a16:rowId xmlns:a16="http://schemas.microsoft.com/office/drawing/2014/main" val="1436515407"/>
                  </a:ext>
                </a:extLst>
              </a:tr>
              <a:tr h="2288583">
                <a:tc>
                  <a:txBody>
                    <a:bodyPr/>
                    <a:lstStyle/>
                    <a:p>
                      <a:pPr>
                        <a:lnSpc>
                          <a:spcPct val="115000"/>
                        </a:lnSpc>
                        <a:spcBef>
                          <a:spcPts val="1800"/>
                        </a:spcBef>
                        <a:spcAft>
                          <a:spcPts val="1800"/>
                        </a:spcAft>
                      </a:pPr>
                      <a:r>
                        <a:rPr lang="ru-RU" sz="1400" dirty="0">
                          <a:effectLst/>
                          <a:latin typeface="Times New Roman" panose="02020603050405020304" pitchFamily="18" charset="0"/>
                          <a:ea typeface="Times New Roman" panose="02020603050405020304" pitchFamily="18" charset="0"/>
                          <a:cs typeface="Times New Roman" panose="02020603050405020304" pitchFamily="18" charset="0"/>
                        </a:rPr>
                        <a:t>89. Проведение целевого инструктажа по охране труда при выполнении работ повышенной опасности, на которые требуется оформление наряда-допуска, оформляется в порядке, установленном нормативными правовыми актами, содержащими государственные нормативные требования охраны труда и регламентирующими организацию и производство работ повышенной опасности, в том числе перечень записей в наряде-допуске.</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tc>
                  <a:txBody>
                    <a:bodyPr/>
                    <a:lstStyle/>
                    <a:p>
                      <a:pPr>
                        <a:lnSpc>
                          <a:spcPct val="115000"/>
                        </a:lnSpc>
                        <a:spcBef>
                          <a:spcPts val="1800"/>
                        </a:spcBef>
                        <a:spcAft>
                          <a:spcPts val="1800"/>
                        </a:spcAft>
                      </a:pPr>
                      <a:r>
                        <a:rPr lang="ru-RU" sz="1400" dirty="0">
                          <a:effectLst/>
                          <a:latin typeface="Times New Roman" panose="02020603050405020304" pitchFamily="18" charset="0"/>
                          <a:ea typeface="Times New Roman" panose="02020603050405020304" pitchFamily="18" charset="0"/>
                          <a:cs typeface="Times New Roman" panose="02020603050405020304" pitchFamily="18" charset="0"/>
                        </a:rPr>
                        <a:t>89. Проведение целевого инструктажа по охране труда при выполнении работ повышенной опасности, на которые требуется оформление наряда-допуска (или распоряжения), оформляется в порядке, установленном нормативными правовыми актами, содержащими государственные нормативные требования охраны труда и регламентирующими организацию и производство работ повышенной опасности, в том числе перечень записей в наряде-допуске.</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extLst>
                  <a:ext uri="{0D108BD9-81ED-4DB2-BD59-A6C34878D82A}">
                    <a16:rowId xmlns:a16="http://schemas.microsoft.com/office/drawing/2014/main" val="163867163"/>
                  </a:ext>
                </a:extLst>
              </a:tr>
            </a:tbl>
          </a:graphicData>
        </a:graphic>
      </p:graphicFrame>
      <p:sp>
        <p:nvSpPr>
          <p:cNvPr id="7" name="Прямоугольник 6"/>
          <p:cNvSpPr/>
          <p:nvPr/>
        </p:nvSpPr>
        <p:spPr>
          <a:xfrm>
            <a:off x="434400" y="1628800"/>
            <a:ext cx="8424936" cy="369332"/>
          </a:xfrm>
          <a:prstGeom prst="rect">
            <a:avLst/>
          </a:prstGeom>
        </p:spPr>
        <p:txBody>
          <a:bodyPr wrap="square">
            <a:spAutoFit/>
          </a:bodyPr>
          <a:lstStyle/>
          <a:p>
            <a:pPr algn="ctr"/>
            <a:r>
              <a:rPr lang="ru-RU" dirty="0"/>
              <a:t> </a:t>
            </a:r>
            <a:r>
              <a:rPr lang="ru-RU" sz="1600" b="1" dirty="0"/>
              <a:t>Уточнили, что целевой инструктаж можно фиксировать в распоряжении</a:t>
            </a:r>
            <a:endParaRPr lang="ru-RU" sz="1600" dirty="0"/>
          </a:p>
        </p:txBody>
      </p:sp>
    </p:spTree>
    <p:extLst>
      <p:ext uri="{BB962C8B-B14F-4D97-AF65-F5344CB8AC3E}">
        <p14:creationId xmlns:p14="http://schemas.microsoft.com/office/powerpoint/2010/main" val="35025159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179512" y="4797152"/>
            <a:ext cx="8784975" cy="3240359"/>
          </a:xfrm>
        </p:spPr>
        <p:txBody>
          <a:bodyPr>
            <a:normAutofit/>
          </a:bodyPr>
          <a:lstStyle/>
          <a:p>
            <a:pPr marL="45720" indent="0" algn="just">
              <a:buNone/>
            </a:pPr>
            <a:r>
              <a:rPr lang="ru-RU" sz="2400" spc="-1" dirty="0" smtClean="0">
                <a:solidFill>
                  <a:srgbClr val="000000"/>
                </a:solidFill>
                <a:latin typeface="Times New Roman"/>
                <a:ea typeface="DejaVu Sans"/>
              </a:rPr>
              <a:t>	</a:t>
            </a:r>
            <a:r>
              <a:rPr lang="ru-RU" sz="1400" spc="-1" dirty="0" smtClean="0">
                <a:solidFill>
                  <a:srgbClr val="000000"/>
                </a:solidFill>
                <a:latin typeface="Times New Roman"/>
                <a:ea typeface="DejaVu Sans"/>
              </a:rPr>
              <a:t>                      </a:t>
            </a:r>
            <a:endParaRPr lang="ru-RU" sz="1400" u="sng" dirty="0" smtClean="0"/>
          </a:p>
          <a:p>
            <a:pPr marL="45720" indent="0" algn="just">
              <a:buNone/>
            </a:pPr>
            <a:r>
              <a:rPr lang="ru-RU" sz="1400" u="sng" dirty="0" smtClean="0"/>
              <a:t>Таким </a:t>
            </a:r>
            <a:r>
              <a:rPr lang="ru-RU" sz="1400" u="sng" dirty="0"/>
              <a:t>образом официально закрепили порядок оформления целевого инструктажа при работах по распоряжению. То есть, если профильные вам ПОТ требуют оформлять работы повышенной опасности не нарядом-допуском, а распоряжением (например, в Правилах при эксплуатации электроустановок), то и целевой инструктаж документируется строго по форме и правилам, указанным в этих профильных ПОТ.</a:t>
            </a:r>
            <a:endParaRPr lang="ru-RU" sz="1400" u="sng" dirty="0"/>
          </a:p>
        </p:txBody>
      </p:sp>
      <p:pic>
        <p:nvPicPr>
          <p:cNvPr id="3" name="Рисунок 2"/>
          <p:cNvPicPr>
            <a:picLocks noChangeAspect="1"/>
          </p:cNvPicPr>
          <p:nvPr/>
        </p:nvPicPr>
        <p:blipFill>
          <a:blip r:embed="rId2"/>
          <a:stretch>
            <a:fillRect/>
          </a:stretch>
        </p:blipFill>
        <p:spPr>
          <a:xfrm>
            <a:off x="-180528" y="210071"/>
            <a:ext cx="4145639" cy="1170533"/>
          </a:xfrm>
          <a:prstGeom prst="rect">
            <a:avLst/>
          </a:prstGeom>
        </p:spPr>
      </p:pic>
      <p:graphicFrame>
        <p:nvGraphicFramePr>
          <p:cNvPr id="6" name="Таблица 5"/>
          <p:cNvGraphicFramePr>
            <a:graphicFrameLocks noGrp="1"/>
          </p:cNvGraphicFramePr>
          <p:nvPr>
            <p:extLst>
              <p:ext uri="{D42A27DB-BD31-4B8C-83A1-F6EECF244321}">
                <p14:modId xmlns:p14="http://schemas.microsoft.com/office/powerpoint/2010/main" val="2980881925"/>
              </p:ext>
            </p:extLst>
          </p:nvPr>
        </p:nvGraphicFramePr>
        <p:xfrm>
          <a:off x="179511" y="1967237"/>
          <a:ext cx="8784976" cy="2665476"/>
        </p:xfrm>
        <a:graphic>
          <a:graphicData uri="http://schemas.openxmlformats.org/drawingml/2006/table">
            <a:tbl>
              <a:tblPr firstRow="1" bandRow="1">
                <a:tableStyleId>{5C22544A-7EE6-4342-B048-85BDC9FD1C3A}</a:tableStyleId>
              </a:tblPr>
              <a:tblGrid>
                <a:gridCol w="4392488">
                  <a:extLst>
                    <a:ext uri="{9D8B030D-6E8A-4147-A177-3AD203B41FA5}">
                      <a16:colId xmlns:a16="http://schemas.microsoft.com/office/drawing/2014/main" val="3418272682"/>
                    </a:ext>
                  </a:extLst>
                </a:gridCol>
                <a:gridCol w="4392488">
                  <a:extLst>
                    <a:ext uri="{9D8B030D-6E8A-4147-A177-3AD203B41FA5}">
                      <a16:colId xmlns:a16="http://schemas.microsoft.com/office/drawing/2014/main" val="1090487501"/>
                    </a:ext>
                  </a:extLst>
                </a:gridCol>
              </a:tblGrid>
              <a:tr h="253300">
                <a:tc>
                  <a:txBody>
                    <a:bodyPr/>
                    <a:lstStyle/>
                    <a:p>
                      <a:r>
                        <a:rPr lang="ru-RU" sz="1400" dirty="0" smtClean="0"/>
                        <a:t>До поправок</a:t>
                      </a:r>
                      <a:endParaRPr lang="ru-RU" sz="1400" dirty="0"/>
                    </a:p>
                  </a:txBody>
                  <a:tcPr/>
                </a:tc>
                <a:tc>
                  <a:txBody>
                    <a:bodyPr/>
                    <a:lstStyle/>
                    <a:p>
                      <a:r>
                        <a:rPr lang="ru-RU" sz="1400" dirty="0" smtClean="0"/>
                        <a:t>После поправок</a:t>
                      </a:r>
                      <a:endParaRPr lang="ru-RU" sz="1400" dirty="0"/>
                    </a:p>
                  </a:txBody>
                  <a:tcPr/>
                </a:tc>
                <a:extLst>
                  <a:ext uri="{0D108BD9-81ED-4DB2-BD59-A6C34878D82A}">
                    <a16:rowId xmlns:a16="http://schemas.microsoft.com/office/drawing/2014/main" val="1436515407"/>
                  </a:ext>
                </a:extLst>
              </a:tr>
              <a:tr h="2288583">
                <a:tc>
                  <a:txBody>
                    <a:bodyPr/>
                    <a:lstStyle/>
                    <a:p>
                      <a:pPr>
                        <a:lnSpc>
                          <a:spcPct val="115000"/>
                        </a:lnSpc>
                        <a:spcBef>
                          <a:spcPts val="1800"/>
                        </a:spcBef>
                        <a:spcAft>
                          <a:spcPts val="1800"/>
                        </a:spcAft>
                      </a:pPr>
                      <a:r>
                        <a:rPr lang="ru-RU" sz="1400" dirty="0">
                          <a:effectLst/>
                          <a:latin typeface="Times New Roman" panose="02020603050405020304" pitchFamily="18" charset="0"/>
                          <a:ea typeface="Times New Roman" panose="02020603050405020304" pitchFamily="18" charset="0"/>
                          <a:cs typeface="Times New Roman" panose="02020603050405020304" pitchFamily="18" charset="0"/>
                        </a:rPr>
                        <a:t>89. Проведение целевого инструктажа по охране труда при выполнении работ повышенной опасности, на которые требуется оформление наряда-допуска, оформляется в порядке, установленном нормативными правовыми актами, содержащими государственные нормативные требования охраны труда и регламентирующими организацию и производство работ повышенной опасности, в том числе перечень записей в наряде-допуске.</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tc>
                  <a:txBody>
                    <a:bodyPr/>
                    <a:lstStyle/>
                    <a:p>
                      <a:pPr>
                        <a:lnSpc>
                          <a:spcPct val="115000"/>
                        </a:lnSpc>
                        <a:spcBef>
                          <a:spcPts val="1800"/>
                        </a:spcBef>
                        <a:spcAft>
                          <a:spcPts val="1800"/>
                        </a:spcAft>
                      </a:pPr>
                      <a:r>
                        <a:rPr lang="ru-RU" sz="1400" dirty="0">
                          <a:effectLst/>
                          <a:latin typeface="Times New Roman" panose="02020603050405020304" pitchFamily="18" charset="0"/>
                          <a:ea typeface="Times New Roman" panose="02020603050405020304" pitchFamily="18" charset="0"/>
                          <a:cs typeface="Times New Roman" panose="02020603050405020304" pitchFamily="18" charset="0"/>
                        </a:rPr>
                        <a:t>89. Проведение целевого инструктажа по охране труда при выполнении работ повышенной опасности, на которые требуется оформление наряда-допуска (или распоряжения), оформляется в порядке, установленном нормативными правовыми актами, содержащими государственные нормативные требования охраны труда и регламентирующими организацию и производство работ повышенной опасности, в том числе перечень записей в наряде-допуске.</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extLst>
                  <a:ext uri="{0D108BD9-81ED-4DB2-BD59-A6C34878D82A}">
                    <a16:rowId xmlns:a16="http://schemas.microsoft.com/office/drawing/2014/main" val="163867163"/>
                  </a:ext>
                </a:extLst>
              </a:tr>
            </a:tbl>
          </a:graphicData>
        </a:graphic>
      </p:graphicFrame>
      <p:sp>
        <p:nvSpPr>
          <p:cNvPr id="7" name="Прямоугольник 6"/>
          <p:cNvSpPr/>
          <p:nvPr/>
        </p:nvSpPr>
        <p:spPr>
          <a:xfrm>
            <a:off x="434400" y="1628800"/>
            <a:ext cx="8424936" cy="369332"/>
          </a:xfrm>
          <a:prstGeom prst="rect">
            <a:avLst/>
          </a:prstGeom>
        </p:spPr>
        <p:txBody>
          <a:bodyPr wrap="square">
            <a:spAutoFit/>
          </a:bodyPr>
          <a:lstStyle/>
          <a:p>
            <a:pPr algn="ctr"/>
            <a:r>
              <a:rPr lang="ru-RU" dirty="0"/>
              <a:t> </a:t>
            </a:r>
            <a:r>
              <a:rPr lang="ru-RU" sz="1600" b="1" dirty="0"/>
              <a:t>Уточнили, что целевой инструктаж можно фиксировать в распоряжении</a:t>
            </a:r>
            <a:endParaRPr lang="ru-RU" sz="1600" dirty="0"/>
          </a:p>
        </p:txBody>
      </p:sp>
    </p:spTree>
    <p:extLst>
      <p:ext uri="{BB962C8B-B14F-4D97-AF65-F5344CB8AC3E}">
        <p14:creationId xmlns:p14="http://schemas.microsoft.com/office/powerpoint/2010/main" val="22803632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180528" y="210071"/>
            <a:ext cx="4145639" cy="1170533"/>
          </a:xfrm>
          <a:prstGeom prst="rect">
            <a:avLst/>
          </a:prstGeom>
        </p:spPr>
      </p:pic>
      <p:graphicFrame>
        <p:nvGraphicFramePr>
          <p:cNvPr id="6" name="Таблица 5"/>
          <p:cNvGraphicFramePr>
            <a:graphicFrameLocks noGrp="1"/>
          </p:cNvGraphicFramePr>
          <p:nvPr>
            <p:extLst>
              <p:ext uri="{D42A27DB-BD31-4B8C-83A1-F6EECF244321}">
                <p14:modId xmlns:p14="http://schemas.microsoft.com/office/powerpoint/2010/main" val="3966297774"/>
              </p:ext>
            </p:extLst>
          </p:nvPr>
        </p:nvGraphicFramePr>
        <p:xfrm>
          <a:off x="179512" y="1916832"/>
          <a:ext cx="8784976" cy="3530473"/>
        </p:xfrm>
        <a:graphic>
          <a:graphicData uri="http://schemas.openxmlformats.org/drawingml/2006/table">
            <a:tbl>
              <a:tblPr firstRow="1" bandRow="1">
                <a:tableStyleId>{5C22544A-7EE6-4342-B048-85BDC9FD1C3A}</a:tableStyleId>
              </a:tblPr>
              <a:tblGrid>
                <a:gridCol w="4392488">
                  <a:extLst>
                    <a:ext uri="{9D8B030D-6E8A-4147-A177-3AD203B41FA5}">
                      <a16:colId xmlns:a16="http://schemas.microsoft.com/office/drawing/2014/main" val="3418272682"/>
                    </a:ext>
                  </a:extLst>
                </a:gridCol>
                <a:gridCol w="4392488">
                  <a:extLst>
                    <a:ext uri="{9D8B030D-6E8A-4147-A177-3AD203B41FA5}">
                      <a16:colId xmlns:a16="http://schemas.microsoft.com/office/drawing/2014/main" val="1090487501"/>
                    </a:ext>
                  </a:extLst>
                </a:gridCol>
              </a:tblGrid>
              <a:tr h="253300">
                <a:tc>
                  <a:txBody>
                    <a:bodyPr/>
                    <a:lstStyle/>
                    <a:p>
                      <a:r>
                        <a:rPr lang="ru-RU" sz="1400" dirty="0" smtClean="0"/>
                        <a:t>До поправок</a:t>
                      </a:r>
                      <a:endParaRPr lang="ru-RU" sz="1400" dirty="0"/>
                    </a:p>
                  </a:txBody>
                  <a:tcPr/>
                </a:tc>
                <a:tc>
                  <a:txBody>
                    <a:bodyPr/>
                    <a:lstStyle/>
                    <a:p>
                      <a:r>
                        <a:rPr lang="ru-RU" sz="1400" dirty="0" smtClean="0"/>
                        <a:t>После поправок</a:t>
                      </a:r>
                      <a:endParaRPr lang="ru-RU" sz="1400" dirty="0"/>
                    </a:p>
                  </a:txBody>
                  <a:tcPr/>
                </a:tc>
                <a:extLst>
                  <a:ext uri="{0D108BD9-81ED-4DB2-BD59-A6C34878D82A}">
                    <a16:rowId xmlns:a16="http://schemas.microsoft.com/office/drawing/2014/main" val="1436515407"/>
                  </a:ext>
                </a:extLst>
              </a:tr>
              <a:tr h="3101179">
                <a:tc>
                  <a:txBody>
                    <a:bodyPr/>
                    <a:lstStyle/>
                    <a:p>
                      <a:pPr>
                        <a:lnSpc>
                          <a:spcPct val="115000"/>
                        </a:lnSpc>
                        <a:spcBef>
                          <a:spcPts val="1800"/>
                        </a:spcBef>
                        <a:spcAft>
                          <a:spcPts val="180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91. Результаты проверки знания требований охраны труда работников после завершения обучения требованиям охраны труда, обучения по оказанию первой помощи пострадавшим, обучения по использованию (применению) средств индивидуальной защиты </a:t>
                      </a:r>
                      <a:r>
                        <a:rPr lang="ru-RU" sz="1100" strike="sngStrike" dirty="0">
                          <a:effectLst/>
                          <a:latin typeface="Times New Roman" panose="02020603050405020304" pitchFamily="18" charset="0"/>
                          <a:ea typeface="Times New Roman" panose="02020603050405020304" pitchFamily="18" charset="0"/>
                          <a:cs typeface="Times New Roman" panose="02020603050405020304" pitchFamily="18" charset="0"/>
                        </a:rPr>
                        <a:t>в организации или у индивидуального предпринимателя, оказывающих услуги по обучению работодателей и работников вопросам охраны труда, оформляются протоколом проверки знания требований охраны труда</a:t>
                      </a: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 Допускается оформление единого протокола проверки знания требований охраны труда работников в случае, если обучение по оказанию первой помощи пострадавшим и обучение по использованию (применению) средств индивидуальной защиты проводятся в рамках обучения требованиям охраны труда. Протокол проверки знания требований охраны труда работников может быть оформлен на бумажном носителе или в электронном виде и является свидетельством того, что работник прошел соответствующее обучение по охране труда.</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tc>
                  <a:txBody>
                    <a:bodyPr/>
                    <a:lstStyle/>
                    <a:p>
                      <a:pPr>
                        <a:lnSpc>
                          <a:spcPct val="115000"/>
                        </a:lnSpc>
                        <a:spcBef>
                          <a:spcPts val="1800"/>
                        </a:spcBef>
                        <a:spcAft>
                          <a:spcPts val="180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91. Результаты проверки знания требований охраны труда работников после завершения обучения требованиям охраны труда, обучения по оказанию первой помощи пострадавшим, обучения по использованию (применению) средств индивидуальной защиты оформляются протоколом проверки знания требований охраны труда. Допускается оформление единого протокола проверки знания требований охраны труда работников в случае, если обучение по оказанию первой помощи пострадавшим и обучение по использованию (применению) средств индивидуальной защиты проводятся в рамках обучения требованиям охраны труда. Протокол проверки знания требований охраны труда работников может быть оформлен на бумажном носителе или в электронном виде и является свидетельством того, что работник прошел соответствующее обучение по охране труда.</a:t>
                      </a:r>
                      <a:b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b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b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extLst>
                  <a:ext uri="{0D108BD9-81ED-4DB2-BD59-A6C34878D82A}">
                    <a16:rowId xmlns:a16="http://schemas.microsoft.com/office/drawing/2014/main" val="163867163"/>
                  </a:ext>
                </a:extLst>
              </a:tr>
            </a:tbl>
          </a:graphicData>
        </a:graphic>
      </p:graphicFrame>
      <p:sp>
        <p:nvSpPr>
          <p:cNvPr id="7" name="Прямоугольник 6"/>
          <p:cNvSpPr/>
          <p:nvPr/>
        </p:nvSpPr>
        <p:spPr>
          <a:xfrm>
            <a:off x="434400" y="1628800"/>
            <a:ext cx="8424936" cy="369332"/>
          </a:xfrm>
          <a:prstGeom prst="rect">
            <a:avLst/>
          </a:prstGeom>
        </p:spPr>
        <p:txBody>
          <a:bodyPr wrap="square">
            <a:spAutoFit/>
          </a:bodyPr>
          <a:lstStyle/>
          <a:p>
            <a:pPr algn="ctr"/>
            <a:r>
              <a:rPr lang="ru-RU" dirty="0"/>
              <a:t> </a:t>
            </a:r>
            <a:r>
              <a:rPr lang="ru-RU" sz="1600" b="1" dirty="0"/>
              <a:t>Уточнили требования к оформлению протокола проверки знаний</a:t>
            </a:r>
            <a:endParaRPr lang="ru-RU" sz="1600" dirty="0"/>
          </a:p>
        </p:txBody>
      </p:sp>
      <p:sp>
        <p:nvSpPr>
          <p:cNvPr id="4" name="Прямоугольник 3"/>
          <p:cNvSpPr/>
          <p:nvPr/>
        </p:nvSpPr>
        <p:spPr>
          <a:xfrm>
            <a:off x="150667" y="5373216"/>
            <a:ext cx="8856984" cy="1384995"/>
          </a:xfrm>
          <a:prstGeom prst="rect">
            <a:avLst/>
          </a:prstGeom>
        </p:spPr>
        <p:txBody>
          <a:bodyPr wrap="square">
            <a:spAutoFit/>
          </a:bodyPr>
          <a:lstStyle/>
          <a:p>
            <a:pPr algn="just"/>
            <a:r>
              <a:rPr lang="ru-RU" sz="1400" dirty="0"/>
              <a:t>Любое обучение по ОТ (будь то общие требования охраны труда, первая помощь или правила применения СИЗ) завершается оформлением протокола проверки знаний. Это касается и внешнего, и внутреннего обучения. Поэтому уточнение убрали, как избыточное. В одном бланке протокола можно фиксировать результаты проверки знаний одного или нескольких работников по одной или нескольким программам обучения. То есть, всех, кто прошёл проверку знаний в один день, можно вписать в один протокол, а не плодить бумаги.</a:t>
            </a:r>
          </a:p>
        </p:txBody>
      </p:sp>
    </p:spTree>
    <p:extLst>
      <p:ext uri="{BB962C8B-B14F-4D97-AF65-F5344CB8AC3E}">
        <p14:creationId xmlns:p14="http://schemas.microsoft.com/office/powerpoint/2010/main" val="39184590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stretch>
            <a:fillRect/>
          </a:stretch>
        </p:blipFill>
        <p:spPr>
          <a:xfrm>
            <a:off x="-180528" y="210071"/>
            <a:ext cx="4145639" cy="1170533"/>
          </a:xfrm>
          <a:prstGeom prst="rect">
            <a:avLst/>
          </a:prstGeom>
        </p:spPr>
      </p:pic>
      <p:graphicFrame>
        <p:nvGraphicFramePr>
          <p:cNvPr id="6" name="Таблица 5"/>
          <p:cNvGraphicFramePr>
            <a:graphicFrameLocks noGrp="1"/>
          </p:cNvGraphicFramePr>
          <p:nvPr>
            <p:extLst>
              <p:ext uri="{D42A27DB-BD31-4B8C-83A1-F6EECF244321}">
                <p14:modId xmlns:p14="http://schemas.microsoft.com/office/powerpoint/2010/main" val="3966297774"/>
              </p:ext>
            </p:extLst>
          </p:nvPr>
        </p:nvGraphicFramePr>
        <p:xfrm>
          <a:off x="179512" y="1916832"/>
          <a:ext cx="8784976" cy="3405979"/>
        </p:xfrm>
        <a:graphic>
          <a:graphicData uri="http://schemas.openxmlformats.org/drawingml/2006/table">
            <a:tbl>
              <a:tblPr firstRow="1" bandRow="1">
                <a:tableStyleId>{5C22544A-7EE6-4342-B048-85BDC9FD1C3A}</a:tableStyleId>
              </a:tblPr>
              <a:tblGrid>
                <a:gridCol w="4392488">
                  <a:extLst>
                    <a:ext uri="{9D8B030D-6E8A-4147-A177-3AD203B41FA5}">
                      <a16:colId xmlns:a16="http://schemas.microsoft.com/office/drawing/2014/main" val="3418272682"/>
                    </a:ext>
                  </a:extLst>
                </a:gridCol>
                <a:gridCol w="4392488">
                  <a:extLst>
                    <a:ext uri="{9D8B030D-6E8A-4147-A177-3AD203B41FA5}">
                      <a16:colId xmlns:a16="http://schemas.microsoft.com/office/drawing/2014/main" val="1090487501"/>
                    </a:ext>
                  </a:extLst>
                </a:gridCol>
              </a:tblGrid>
              <a:tr h="253300">
                <a:tc>
                  <a:txBody>
                    <a:bodyPr/>
                    <a:lstStyle/>
                    <a:p>
                      <a:r>
                        <a:rPr lang="ru-RU" sz="1400" dirty="0" smtClean="0"/>
                        <a:t>До поправок</a:t>
                      </a:r>
                      <a:endParaRPr lang="ru-RU" sz="1400" dirty="0"/>
                    </a:p>
                  </a:txBody>
                  <a:tcPr/>
                </a:tc>
                <a:tc>
                  <a:txBody>
                    <a:bodyPr/>
                    <a:lstStyle/>
                    <a:p>
                      <a:r>
                        <a:rPr lang="ru-RU" sz="1400" dirty="0" smtClean="0"/>
                        <a:t>После поправок</a:t>
                      </a:r>
                      <a:endParaRPr lang="ru-RU" sz="1400" dirty="0"/>
                    </a:p>
                  </a:txBody>
                  <a:tcPr/>
                </a:tc>
                <a:extLst>
                  <a:ext uri="{0D108BD9-81ED-4DB2-BD59-A6C34878D82A}">
                    <a16:rowId xmlns:a16="http://schemas.microsoft.com/office/drawing/2014/main" val="1436515407"/>
                  </a:ext>
                </a:extLst>
              </a:tr>
              <a:tr h="3101179">
                <a:tc>
                  <a:txBody>
                    <a:bodyPr/>
                    <a:lstStyle/>
                    <a:p>
                      <a:pPr>
                        <a:lnSpc>
                          <a:spcPct val="115000"/>
                        </a:lnSpc>
                        <a:spcBef>
                          <a:spcPts val="1800"/>
                        </a:spcBef>
                        <a:spcAft>
                          <a:spcPts val="1800"/>
                        </a:spcAft>
                      </a:pP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94. По запросу работника ему выдается протокол проверки знания требований охраны труда на бумажном носителе.    </a:t>
                      </a:r>
                      <a:br>
                        <a:rPr lang="ru-RU" sz="1100">
                          <a:effectLst/>
                          <a:latin typeface="Times New Roman" panose="02020603050405020304" pitchFamily="18" charset="0"/>
                          <a:ea typeface="Times New Roman" panose="02020603050405020304" pitchFamily="18" charset="0"/>
                          <a:cs typeface="Times New Roman" panose="02020603050405020304" pitchFamily="18" charset="0"/>
                        </a:rPr>
                      </a:b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100">
                          <a:effectLst/>
                          <a:latin typeface="Times New Roman" panose="02020603050405020304" pitchFamily="18" charset="0"/>
                          <a:ea typeface="Times New Roman" panose="02020603050405020304" pitchFamily="18" charset="0"/>
                          <a:cs typeface="Times New Roman" panose="02020603050405020304" pitchFamily="18" charset="0"/>
                        </a:rPr>
                      </a:b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100">
                          <a:effectLst/>
                          <a:latin typeface="Times New Roman" panose="02020603050405020304" pitchFamily="18" charset="0"/>
                          <a:ea typeface="Times New Roman" panose="02020603050405020304" pitchFamily="18" charset="0"/>
                          <a:cs typeface="Times New Roman" panose="02020603050405020304" pitchFamily="18" charset="0"/>
                        </a:rPr>
                      </a:b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100">
                          <a:effectLst/>
                          <a:latin typeface="Times New Roman" panose="02020603050405020304" pitchFamily="18" charset="0"/>
                          <a:ea typeface="Times New Roman" panose="02020603050405020304" pitchFamily="18" charset="0"/>
                          <a:cs typeface="Times New Roman" panose="02020603050405020304" pitchFamily="18" charset="0"/>
                        </a:rPr>
                      </a:b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100">
                          <a:effectLst/>
                          <a:latin typeface="Times New Roman" panose="02020603050405020304" pitchFamily="18" charset="0"/>
                          <a:ea typeface="Times New Roman" panose="02020603050405020304" pitchFamily="18" charset="0"/>
                          <a:cs typeface="Times New Roman" panose="02020603050405020304" pitchFamily="18" charset="0"/>
                        </a:rPr>
                      </a:b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100">
                          <a:effectLst/>
                          <a:latin typeface="Times New Roman" panose="02020603050405020304" pitchFamily="18" charset="0"/>
                          <a:ea typeface="Times New Roman" panose="02020603050405020304" pitchFamily="18" charset="0"/>
                          <a:cs typeface="Times New Roman" panose="02020603050405020304" pitchFamily="18" charset="0"/>
                        </a:rPr>
                      </a:b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100">
                          <a:effectLst/>
                          <a:latin typeface="Times New Roman" panose="02020603050405020304" pitchFamily="18" charset="0"/>
                          <a:ea typeface="Times New Roman" panose="02020603050405020304" pitchFamily="18" charset="0"/>
                          <a:cs typeface="Times New Roman" panose="02020603050405020304" pitchFamily="18" charset="0"/>
                        </a:rPr>
                      </a:b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100">
                          <a:effectLst/>
                          <a:latin typeface="Times New Roman" panose="02020603050405020304" pitchFamily="18" charset="0"/>
                          <a:ea typeface="Times New Roman" panose="02020603050405020304" pitchFamily="18" charset="0"/>
                          <a:cs typeface="Times New Roman" panose="02020603050405020304" pitchFamily="18" charset="0"/>
                        </a:rPr>
                      </a:b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100">
                          <a:effectLst/>
                          <a:latin typeface="Times New Roman" panose="02020603050405020304" pitchFamily="18" charset="0"/>
                          <a:ea typeface="Times New Roman" panose="02020603050405020304" pitchFamily="18" charset="0"/>
                          <a:cs typeface="Times New Roman" panose="02020603050405020304" pitchFamily="18" charset="0"/>
                        </a:rPr>
                      </a:b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100">
                          <a:effectLst/>
                          <a:latin typeface="Times New Roman" panose="02020603050405020304" pitchFamily="18" charset="0"/>
                          <a:ea typeface="Times New Roman" panose="02020603050405020304" pitchFamily="18" charset="0"/>
                          <a:cs typeface="Times New Roman" panose="02020603050405020304" pitchFamily="18" charset="0"/>
                        </a:rPr>
                      </a:br>
                      <a:r>
                        <a:rPr lang="ru-RU" sz="1100">
                          <a:effectLst/>
                          <a:latin typeface="Times New Roman" panose="02020603050405020304" pitchFamily="18" charset="0"/>
                          <a:ea typeface="Times New Roman" panose="02020603050405020304" pitchFamily="18" charset="0"/>
                          <a:cs typeface="Times New Roman" panose="02020603050405020304" pitchFamily="18" charset="0"/>
                        </a:rPr>
                        <a:t/>
                      </a:r>
                      <a:br>
                        <a:rPr lang="ru-RU" sz="1100">
                          <a:effectLst/>
                          <a:latin typeface="Times New Roman" panose="02020603050405020304" pitchFamily="18" charset="0"/>
                          <a:ea typeface="Times New Roman" panose="02020603050405020304" pitchFamily="18" charset="0"/>
                          <a:cs typeface="Times New Roman" panose="02020603050405020304" pitchFamily="18" charset="0"/>
                        </a:rPr>
                      </a:br>
                      <a:endParaRPr lang="ru-RU" sz="110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tc>
                  <a:txBody>
                    <a:bodyPr/>
                    <a:lstStyle/>
                    <a:p>
                      <a:pPr>
                        <a:lnSpc>
                          <a:spcPct val="115000"/>
                        </a:lnSpc>
                        <a:spcBef>
                          <a:spcPts val="1800"/>
                        </a:spcBef>
                        <a:spcAft>
                          <a:spcPts val="1800"/>
                        </a:spcAft>
                      </a:pPr>
                      <a:r>
                        <a:rPr lang="ru-RU" sz="1100" dirty="0">
                          <a:effectLst/>
                          <a:latin typeface="Times New Roman" panose="02020603050405020304" pitchFamily="18" charset="0"/>
                          <a:ea typeface="Times New Roman" panose="02020603050405020304" pitchFamily="18" charset="0"/>
                          <a:cs typeface="Times New Roman" panose="02020603050405020304" pitchFamily="18" charset="0"/>
                        </a:rPr>
                        <a:t>94. По запросу работника работодателем, организацией или индивидуальным предпринимателем, оказывающими услуги по обучению работодателей и работников вопросам охраны труда, предоставляется протокол (выписка из протокола) проверки знания требований охраны труда на бумажном носителе.     По запросу работодателя организацией или индивидуальным предпринимателем, оказывающими услуги по обучению работодателей и работников вопросам охраны труда, предоставляется протокол (выписка из протокола) проверки знания требований охраны труда работников его организации.</a:t>
                      </a:r>
                      <a:endParaRPr lang="ru-RU"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76200" marR="76200" marT="76200" marB="76200" anchor="ctr"/>
                </a:tc>
                <a:extLst>
                  <a:ext uri="{0D108BD9-81ED-4DB2-BD59-A6C34878D82A}">
                    <a16:rowId xmlns:a16="http://schemas.microsoft.com/office/drawing/2014/main" val="163867163"/>
                  </a:ext>
                </a:extLst>
              </a:tr>
            </a:tbl>
          </a:graphicData>
        </a:graphic>
      </p:graphicFrame>
      <p:sp>
        <p:nvSpPr>
          <p:cNvPr id="7" name="Прямоугольник 6"/>
          <p:cNvSpPr/>
          <p:nvPr/>
        </p:nvSpPr>
        <p:spPr>
          <a:xfrm>
            <a:off x="434400" y="1628800"/>
            <a:ext cx="8424936" cy="369332"/>
          </a:xfrm>
          <a:prstGeom prst="rect">
            <a:avLst/>
          </a:prstGeom>
        </p:spPr>
        <p:txBody>
          <a:bodyPr wrap="square">
            <a:spAutoFit/>
          </a:bodyPr>
          <a:lstStyle/>
          <a:p>
            <a:pPr algn="ctr"/>
            <a:r>
              <a:rPr lang="ru-RU" dirty="0"/>
              <a:t> </a:t>
            </a:r>
            <a:r>
              <a:rPr lang="ru-RU" sz="1600" b="1" dirty="0"/>
              <a:t>Уточнили требования к оформлению протокола проверки знаний</a:t>
            </a:r>
            <a:endParaRPr lang="ru-RU" sz="1600" dirty="0"/>
          </a:p>
        </p:txBody>
      </p:sp>
      <p:sp>
        <p:nvSpPr>
          <p:cNvPr id="4" name="Прямоугольник 3"/>
          <p:cNvSpPr/>
          <p:nvPr/>
        </p:nvSpPr>
        <p:spPr>
          <a:xfrm>
            <a:off x="150667" y="5373216"/>
            <a:ext cx="8856984" cy="1384995"/>
          </a:xfrm>
          <a:prstGeom prst="rect">
            <a:avLst/>
          </a:prstGeom>
        </p:spPr>
        <p:txBody>
          <a:bodyPr wrap="square">
            <a:spAutoFit/>
          </a:bodyPr>
          <a:lstStyle/>
          <a:p>
            <a:pPr algn="just"/>
            <a:r>
              <a:rPr lang="ru-RU" sz="1400" dirty="0"/>
              <a:t>Любое обучение по ОТ (будь то общие требования охраны труда, первая помощь или правила применения СИЗ) завершается оформлением протокола проверки знаний. Это касается и внешнего, и внутреннего обучения. Поэтому уточнение убрали, как избыточное. В одном бланке протокола можно фиксировать результаты проверки знаний одного или нескольких работников по одной или нескольким программам обучения. То есть, всех, кто прошёл проверку знаний в один день, можно вписать в один протокол, а не плодить бумаги.</a:t>
            </a:r>
          </a:p>
        </p:txBody>
      </p:sp>
    </p:spTree>
    <p:extLst>
      <p:ext uri="{BB962C8B-B14F-4D97-AF65-F5344CB8AC3E}">
        <p14:creationId xmlns:p14="http://schemas.microsoft.com/office/powerpoint/2010/main" val="187174890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Тема1">
  <a:themeElements>
    <a:clrScheme name="Сетка">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Сетка">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Сетка">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Тема1" id="{D92BF836-1CFA-43C0-B50E-D1C209D994F2}" vid="{55A568AF-D799-4A6B-A7C2-AA0139ED82A6}"/>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TM10001114[[fn=Галерея]]</Template>
  <TotalTime>3011</TotalTime>
  <Words>3420</Words>
  <Application>Microsoft Office PowerPoint</Application>
  <PresentationFormat>Экран (4:3)</PresentationFormat>
  <Paragraphs>168</Paragraphs>
  <Slides>22</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22</vt:i4>
      </vt:variant>
    </vt:vector>
  </HeadingPairs>
  <TitlesOfParts>
    <vt:vector size="31" baseType="lpstr">
      <vt:lpstr>Arial</vt:lpstr>
      <vt:lpstr>Calibri</vt:lpstr>
      <vt:lpstr>DejaVu Sans</vt:lpstr>
      <vt:lpstr>Franklin Gothic Medium</vt:lpstr>
      <vt:lpstr>Symbol</vt:lpstr>
      <vt:lpstr>Times New Roman</vt:lpstr>
      <vt:lpstr>Wingdings</vt:lpstr>
      <vt:lpstr>Wingdings 2</vt:lpstr>
      <vt:lpstr>Тема1</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Заместитель руководителя Государственной инспекции труда в Свердловской области Новокрещенов Н.А.</dc:title>
  <dc:creator>user</dc:creator>
  <cp:lastModifiedBy>Жилин Иван Викторович</cp:lastModifiedBy>
  <cp:revision>183</cp:revision>
  <cp:lastPrinted>2025-11-26T04:13:27Z</cp:lastPrinted>
  <dcterms:created xsi:type="dcterms:W3CDTF">2022-04-18T10:00:52Z</dcterms:created>
  <dcterms:modified xsi:type="dcterms:W3CDTF">2026-09-22T07:01:57Z</dcterms:modified>
</cp:coreProperties>
</file>