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  <p:sldMasterId id="2147483672" r:id="rId2"/>
  </p:sldMasterIdLst>
  <p:notesMasterIdLst>
    <p:notesMasterId r:id="rId21"/>
  </p:notesMasterIdLst>
  <p:sldIdLst>
    <p:sldId id="261" r:id="rId3"/>
    <p:sldId id="262" r:id="rId4"/>
    <p:sldId id="263" r:id="rId5"/>
    <p:sldId id="264" r:id="rId6"/>
    <p:sldId id="265" r:id="rId7"/>
    <p:sldId id="2215" r:id="rId8"/>
    <p:sldId id="2214" r:id="rId9"/>
    <p:sldId id="1570" r:id="rId10"/>
    <p:sldId id="1574" r:id="rId11"/>
    <p:sldId id="351" r:id="rId12"/>
    <p:sldId id="1568" r:id="rId13"/>
    <p:sldId id="1576" r:id="rId14"/>
    <p:sldId id="2213" r:id="rId15"/>
    <p:sldId id="1572" r:id="rId16"/>
    <p:sldId id="2216" r:id="rId17"/>
    <p:sldId id="257" r:id="rId18"/>
    <p:sldId id="1571" r:id="rId19"/>
    <p:sldId id="1575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A729A"/>
    <a:srgbClr val="8EC0E3"/>
    <a:srgbClr val="2049A1"/>
    <a:srgbClr val="1F4E79"/>
    <a:srgbClr val="4472C4"/>
    <a:srgbClr val="E5301A"/>
    <a:srgbClr val="E20443"/>
    <a:srgbClr val="0003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EB344D84-9AFB-497E-A393-DC336BA19D2E}" styleName="Средний стиль 3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327F97BB-C833-4FB7-BDE5-3F7075034690}" styleName="Стиль из темы 2 - акцент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FD0F851-EC5A-4D38-B0AD-8093EC10F338}" styleName="Светлый стиль 1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5A111915-BE36-4E01-A7E5-04B1672EAD32}" styleName="Светлый стиль 2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306799F8-075E-4A3A-A7F6-7FBC6576F1A4}" styleName="Стиль из темы 2 - акцент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898" autoAdjust="0"/>
    <p:restoredTop sz="95665"/>
  </p:normalViewPr>
  <p:slideViewPr>
    <p:cSldViewPr snapToGrid="0">
      <p:cViewPr>
        <p:scale>
          <a:sx n="86" d="100"/>
          <a:sy n="86" d="100"/>
        </p:scale>
        <p:origin x="1152" y="7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Маг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numRef>
              <c:f>Лист1!$A$2:$A$10</c:f>
              <c:numCache>
                <c:formatCode>General</c:formatCode>
                <c:ptCount val="9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</c:numCache>
            </c:numRef>
          </c:cat>
          <c:val>
            <c:numRef>
              <c:f>Лист1!$B$2:$B$10</c:f>
              <c:numCache>
                <c:formatCode>General</c:formatCode>
                <c:ptCount val="9"/>
                <c:pt idx="0">
                  <c:v>330</c:v>
                </c:pt>
                <c:pt idx="1">
                  <c:v>370</c:v>
                </c:pt>
                <c:pt idx="2">
                  <c:v>400</c:v>
                </c:pt>
                <c:pt idx="3">
                  <c:v>451</c:v>
                </c:pt>
                <c:pt idx="4">
                  <c:v>525</c:v>
                </c:pt>
                <c:pt idx="5">
                  <c:v>600</c:v>
                </c:pt>
                <c:pt idx="6">
                  <c:v>702</c:v>
                </c:pt>
                <c:pt idx="7">
                  <c:v>748</c:v>
                </c:pt>
                <c:pt idx="8">
                  <c:v>1116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9BE-48FC-B342-164D8D77AE8D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Бак+спец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numRef>
              <c:f>Лист1!$A$2:$A$10</c:f>
              <c:numCache>
                <c:formatCode>General</c:formatCode>
                <c:ptCount val="9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</c:numCache>
            </c:numRef>
          </c:cat>
          <c:val>
            <c:numRef>
              <c:f>Лист1!$C$2:$C$10</c:f>
              <c:numCache>
                <c:formatCode>General</c:formatCode>
                <c:ptCount val="9"/>
                <c:pt idx="0">
                  <c:v>1350</c:v>
                </c:pt>
                <c:pt idx="1">
                  <c:v>1370</c:v>
                </c:pt>
                <c:pt idx="2">
                  <c:v>1600</c:v>
                </c:pt>
                <c:pt idx="3">
                  <c:v>2055</c:v>
                </c:pt>
                <c:pt idx="4">
                  <c:v>2400</c:v>
                </c:pt>
                <c:pt idx="5">
                  <c:v>2800</c:v>
                </c:pt>
                <c:pt idx="6">
                  <c:v>3851</c:v>
                </c:pt>
                <c:pt idx="7">
                  <c:v>4442</c:v>
                </c:pt>
                <c:pt idx="8">
                  <c:v>5101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9BE-48FC-B342-164D8D77AE8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027708496"/>
        <c:axId val="1029633088"/>
      </c:areaChart>
      <c:catAx>
        <c:axId val="102770849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029633088"/>
        <c:crosses val="autoZero"/>
        <c:auto val="1"/>
        <c:lblAlgn val="ctr"/>
        <c:lblOffset val="100"/>
        <c:noMultiLvlLbl val="0"/>
      </c:catAx>
      <c:valAx>
        <c:axId val="1029633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027708496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7562278543307089"/>
          <c:y val="0.92655942873035013"/>
          <c:w val="0.23937942913385826"/>
          <c:h val="5.937807213471504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6A0FA1-2802-4C94-94EA-FD2D38C7D170}" type="datetimeFigureOut">
              <a:rPr lang="ru-RU" smtClean="0"/>
              <a:t>18.10.2023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2F7F11-4F72-4621-98D4-15F0E58E0F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15636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2F7F11-4F72-4621-98D4-15F0E58E0F85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24102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7:notes"/>
          <p:cNvSpPr txBox="1">
            <a:spLocks noGrp="1"/>
          </p:cNvSpPr>
          <p:nvPr>
            <p:ph type="body" idx="1"/>
          </p:nvPr>
        </p:nvSpPr>
        <p:spPr>
          <a:xfrm>
            <a:off x="710075" y="4925838"/>
            <a:ext cx="5683914" cy="4029040"/>
          </a:xfrm>
          <a:prstGeom prst="rect">
            <a:avLst/>
          </a:prstGeom>
        </p:spPr>
        <p:txBody>
          <a:bodyPr spcFirstLastPara="1" wrap="square" lIns="94775" tIns="47375" rIns="94775" bIns="473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" name="Google Shape;14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484188" y="1279525"/>
            <a:ext cx="6135687" cy="34528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7:notes"/>
          <p:cNvSpPr txBox="1">
            <a:spLocks noGrp="1"/>
          </p:cNvSpPr>
          <p:nvPr>
            <p:ph type="body" idx="1"/>
          </p:nvPr>
        </p:nvSpPr>
        <p:spPr>
          <a:xfrm>
            <a:off x="710075" y="4925838"/>
            <a:ext cx="5683914" cy="4029040"/>
          </a:xfrm>
          <a:prstGeom prst="rect">
            <a:avLst/>
          </a:prstGeom>
        </p:spPr>
        <p:txBody>
          <a:bodyPr spcFirstLastPara="1" wrap="square" lIns="94775" tIns="47375" rIns="94775" bIns="473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" name="Google Shape;14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484188" y="1279525"/>
            <a:ext cx="6135687" cy="34528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462667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7:notes"/>
          <p:cNvSpPr txBox="1">
            <a:spLocks noGrp="1"/>
          </p:cNvSpPr>
          <p:nvPr>
            <p:ph type="body" idx="1"/>
          </p:nvPr>
        </p:nvSpPr>
        <p:spPr>
          <a:xfrm>
            <a:off x="710075" y="4925838"/>
            <a:ext cx="5683914" cy="4029040"/>
          </a:xfrm>
          <a:prstGeom prst="rect">
            <a:avLst/>
          </a:prstGeom>
        </p:spPr>
        <p:txBody>
          <a:bodyPr spcFirstLastPara="1" wrap="square" lIns="94775" tIns="47375" rIns="94775" bIns="473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" name="Google Shape;14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484188" y="1279525"/>
            <a:ext cx="6135687" cy="34528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875788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28ba5e364d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28ba5e364d5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37047-9C7B-4FE4-9CA0-8106CF0A902D}" type="datetime1">
              <a:rPr lang="ru-RU" smtClean="0"/>
              <a:t>18.10.2023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AC15E-FCD1-4167-800F-1DB8497ABF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37541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73B3D-1BC7-449A-AF25-CF66859788BC}" type="datetime1">
              <a:rPr lang="ru-RU" smtClean="0"/>
              <a:t>18.10.2023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AC15E-FCD1-4167-800F-1DB8497ABF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2015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DE3E9-55CC-47EC-9249-DD8FDB5FFC23}" type="datetime1">
              <a:rPr lang="ru-RU" smtClean="0"/>
              <a:t>18.10.2023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AC15E-FCD1-4167-800F-1DB8497ABF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09160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AB3C4A-71EE-4BB2-821B-B6BA495E5A86}" type="datetime1">
              <a:rPr lang="ru-RU" smtClean="0"/>
              <a:t>18.10.2023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AC15E-FCD1-4167-800F-1DB8497ABF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54305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ECC5B-7129-4522-AA21-3660793C37E6}" type="datetime1">
              <a:rPr lang="ru-RU" smtClean="0"/>
              <a:t>18.10.2023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AC15E-FCD1-4167-800F-1DB8497ABF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45187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7DBC9-8DAE-4DF0-8BB5-1D6F9468AE26}" type="datetime1">
              <a:rPr lang="ru-RU" smtClean="0"/>
              <a:t>18.10.2023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AC15E-FCD1-4167-800F-1DB8497ABF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40736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48ACA-79E1-4B30-88AA-A1BFA60E3D35}" type="datetime1">
              <a:rPr lang="ru-RU" smtClean="0"/>
              <a:t>18.10.2023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AC15E-FCD1-4167-800F-1DB8497ABF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15947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87779-271A-40B3-8AFF-38F04CB2282D}" type="datetime1">
              <a:rPr lang="ru-RU" smtClean="0"/>
              <a:t>18.10.2023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AC15E-FCD1-4167-800F-1DB8497ABF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26887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F50FE-E4F2-4E48-B02C-B42F4E3EFFBC}" type="datetime1">
              <a:rPr lang="ru-RU" smtClean="0"/>
              <a:t>18.10.2023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AC15E-FCD1-4167-800F-1DB8497ABF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87888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9514B6-8BCC-4A15-A4E8-B6408D722A6B}" type="datetime1">
              <a:rPr lang="ru-RU" smtClean="0"/>
              <a:t>18.10.2023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AC15E-FCD1-4167-800F-1DB8497ABF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78242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6931E-3233-40C8-ACE5-EEC6841DC5D1}" type="datetime1">
              <a:rPr lang="ru-RU" smtClean="0"/>
              <a:t>18.10.2023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AC15E-FCD1-4167-800F-1DB8497ABF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76633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415611" y="992767"/>
            <a:ext cx="11360800" cy="273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415600" y="3778833"/>
            <a:ext cx="11360800" cy="105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ru" smtClean="0"/>
              <a:pPr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29002752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415600" y="2867800"/>
            <a:ext cx="113608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ru" smtClean="0"/>
              <a:pPr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583619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ru" smtClean="0"/>
              <a:pPr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138772942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53332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6443200" y="1536633"/>
            <a:ext cx="53332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ru" smtClean="0"/>
              <a:pPr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322483416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ru" smtClean="0"/>
              <a:pPr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184473829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415600" y="740800"/>
            <a:ext cx="3744000" cy="100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415600" y="1852800"/>
            <a:ext cx="3744000" cy="423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ru" smtClean="0"/>
              <a:pPr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2309553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653667" y="600200"/>
            <a:ext cx="8490400" cy="545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ru" smtClean="0"/>
              <a:pPr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248743355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6096000" y="-167"/>
            <a:ext cx="6096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354000" y="1644233"/>
            <a:ext cx="5393600" cy="197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354000" y="3737433"/>
            <a:ext cx="5393600" cy="164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6586000" y="965433"/>
            <a:ext cx="5116000" cy="492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ru" smtClean="0"/>
              <a:pPr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4821516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415600" y="5640767"/>
            <a:ext cx="7998400" cy="80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609585" lvl="0" indent="-30479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ru" smtClean="0"/>
              <a:pPr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23363817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415600" y="1474833"/>
            <a:ext cx="11360800" cy="2618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415600" y="4202967"/>
            <a:ext cx="11360800" cy="173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ru" smtClean="0"/>
              <a:pPr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193231241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ru" smtClean="0"/>
              <a:pPr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318851902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C34F5-BDE2-4375-B83B-F49841317258}" type="datetimeFigureOut">
              <a:rPr lang="ru-RU" smtClean="0"/>
              <a:t>18.10.2023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AC15E-FCD1-4167-800F-1DB8497ABF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10787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91BFF7-A1E7-420D-B69C-E0B8941DC8E1}" type="datetime1">
              <a:rPr lang="ru-RU" smtClean="0"/>
              <a:t>18.10.2023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AC15E-FCD1-4167-800F-1DB8497ABF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08336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333">
                <a:solidFill>
                  <a:schemeClr val="dk2"/>
                </a:solidFill>
              </a:defRPr>
            </a:lvl1pPr>
            <a:lvl2pPr lvl="1" algn="r">
              <a:buNone/>
              <a:defRPr sz="1333">
                <a:solidFill>
                  <a:schemeClr val="dk2"/>
                </a:solidFill>
              </a:defRPr>
            </a:lvl2pPr>
            <a:lvl3pPr lvl="2" algn="r">
              <a:buNone/>
              <a:defRPr sz="1333">
                <a:solidFill>
                  <a:schemeClr val="dk2"/>
                </a:solidFill>
              </a:defRPr>
            </a:lvl3pPr>
            <a:lvl4pPr lvl="3" algn="r">
              <a:buNone/>
              <a:defRPr sz="1333">
                <a:solidFill>
                  <a:schemeClr val="dk2"/>
                </a:solidFill>
              </a:defRPr>
            </a:lvl4pPr>
            <a:lvl5pPr lvl="4" algn="r">
              <a:buNone/>
              <a:defRPr sz="1333">
                <a:solidFill>
                  <a:schemeClr val="dk2"/>
                </a:solidFill>
              </a:defRPr>
            </a:lvl5pPr>
            <a:lvl6pPr lvl="5" algn="r">
              <a:buNone/>
              <a:defRPr sz="1333">
                <a:solidFill>
                  <a:schemeClr val="dk2"/>
                </a:solidFill>
              </a:defRPr>
            </a:lvl6pPr>
            <a:lvl7pPr lvl="6" algn="r">
              <a:buNone/>
              <a:defRPr sz="1333">
                <a:solidFill>
                  <a:schemeClr val="dk2"/>
                </a:solidFill>
              </a:defRPr>
            </a:lvl7pPr>
            <a:lvl8pPr lvl="7" algn="r">
              <a:buNone/>
              <a:defRPr sz="1333">
                <a:solidFill>
                  <a:schemeClr val="dk2"/>
                </a:solidFill>
              </a:defRPr>
            </a:lvl8pPr>
            <a:lvl9pPr lvl="8" algn="r">
              <a:buNone/>
              <a:defRPr sz="1333">
                <a:solidFill>
                  <a:schemeClr val="dk2"/>
                </a:solidFill>
              </a:defRPr>
            </a:lvl9pPr>
          </a:lstStyle>
          <a:p>
            <a:fld id="{00000000-1234-1234-1234-123412341234}" type="slidenum">
              <a:rPr lang="ru" smtClean="0"/>
              <a:pPr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1868672523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1.bin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28.png"/><Relationship Id="rId18" Type="http://schemas.microsoft.com/office/2007/relationships/hdphoto" Target="../media/hdphoto7.wdp"/><Relationship Id="rId3" Type="http://schemas.microsoft.com/office/2007/relationships/hdphoto" Target="../media/hdphoto1.wdp"/><Relationship Id="rId7" Type="http://schemas.openxmlformats.org/officeDocument/2006/relationships/image" Target="../media/image25.png"/><Relationship Id="rId12" Type="http://schemas.microsoft.com/office/2007/relationships/hdphoto" Target="../media/hdphoto5.wdp"/><Relationship Id="rId17" Type="http://schemas.openxmlformats.org/officeDocument/2006/relationships/image" Target="../media/image31.png"/><Relationship Id="rId2" Type="http://schemas.openxmlformats.org/officeDocument/2006/relationships/image" Target="../media/image22.png"/><Relationship Id="rId16" Type="http://schemas.openxmlformats.org/officeDocument/2006/relationships/image" Target="../media/image30.png"/><Relationship Id="rId20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11" Type="http://schemas.openxmlformats.org/officeDocument/2006/relationships/image" Target="../media/image27.png"/><Relationship Id="rId5" Type="http://schemas.microsoft.com/office/2007/relationships/hdphoto" Target="../media/hdphoto2.wdp"/><Relationship Id="rId15" Type="http://schemas.openxmlformats.org/officeDocument/2006/relationships/image" Target="../media/image29.png"/><Relationship Id="rId10" Type="http://schemas.microsoft.com/office/2007/relationships/hdphoto" Target="../media/hdphoto4.wdp"/><Relationship Id="rId19" Type="http://schemas.openxmlformats.org/officeDocument/2006/relationships/image" Target="../media/image32.png"/><Relationship Id="rId4" Type="http://schemas.openxmlformats.org/officeDocument/2006/relationships/image" Target="../media/image23.png"/><Relationship Id="rId9" Type="http://schemas.openxmlformats.org/officeDocument/2006/relationships/image" Target="../media/image26.png"/><Relationship Id="rId14" Type="http://schemas.microsoft.com/office/2007/relationships/hdphoto" Target="../media/hdphoto6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57DFCAD-A8F3-44EE-892A-25923E17C2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01" y="0"/>
            <a:ext cx="12147899" cy="685800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109C66E-B570-4367-B296-BFA5DC8783E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84" t="12302" r="3901" b="12632"/>
          <a:stretch/>
        </p:blipFill>
        <p:spPr>
          <a:xfrm>
            <a:off x="777905" y="610624"/>
            <a:ext cx="1938216" cy="1131041"/>
          </a:xfrm>
          <a:prstGeom prst="rect">
            <a:avLst/>
          </a:prstGeom>
        </p:spPr>
      </p:pic>
      <p:graphicFrame>
        <p:nvGraphicFramePr>
          <p:cNvPr id="13" name="Объект 12">
            <a:extLst>
              <a:ext uri="{FF2B5EF4-FFF2-40B4-BE49-F238E27FC236}">
                <a16:creationId xmlns:a16="http://schemas.microsoft.com/office/drawing/2014/main" id="{20149B30-44D5-4E6C-915B-9A19D4C20A2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71635814"/>
              </p:ext>
            </p:extLst>
          </p:nvPr>
        </p:nvGraphicFramePr>
        <p:xfrm>
          <a:off x="7595709" y="610624"/>
          <a:ext cx="2195634" cy="96390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4" imgW="3084412" imgH="1354813" progId="CorelDraw.Graphic.22">
                  <p:embed/>
                </p:oleObj>
              </mc:Choice>
              <mc:Fallback>
                <p:oleObj name="CorelDRAW" r:id="rId4" imgW="3084412" imgH="1354813" progId="CorelDraw.Graphic.22">
                  <p:embed/>
                  <p:pic>
                    <p:nvPicPr>
                      <p:cNvPr id="13" name="Объект 12">
                        <a:extLst>
                          <a:ext uri="{FF2B5EF4-FFF2-40B4-BE49-F238E27FC236}">
                            <a16:creationId xmlns:a16="http://schemas.microsoft.com/office/drawing/2014/main" id="{20149B30-44D5-4E6C-915B-9A19D4C20A2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595709" y="610624"/>
                        <a:ext cx="2195634" cy="96390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99ABDC5-5B56-45B4-8ACE-682559404BF4}"/>
              </a:ext>
            </a:extLst>
          </p:cNvPr>
          <p:cNvSpPr/>
          <p:nvPr/>
        </p:nvSpPr>
        <p:spPr>
          <a:xfrm>
            <a:off x="685799" y="2522263"/>
            <a:ext cx="796834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 lang="en-us"/>
            </a:pPr>
            <a:r>
              <a:rPr lang="ru-RU" sz="3600" b="0" i="0" dirty="0">
                <a:solidFill>
                  <a:srgbClr val="000000"/>
                </a:solidFill>
                <a:effectLst/>
                <a:latin typeface="system-ui"/>
              </a:rPr>
              <a:t>О ВОЗМОЖНОСТЯХ НОВОГО КАМПУСА УРФУ ДЛЯ РАЗВИТИЯ ИНФОРМАЦИОННЫХ ТЕХНОЛОГИЙ В РЕГИОНЕ</a:t>
            </a:r>
            <a:endParaRPr lang="ru-ru" sz="3600" b="1" dirty="0">
              <a:latin typeface="Arial" panose="020B0604020202020204" pitchFamily="34" charset="0"/>
              <a:ea typeface="Corbel" pitchFamily="2" charset="-52"/>
              <a:cs typeface="Arial" panose="020B0604020202020204" pitchFamily="34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8FF495DA-D5EF-F894-FE8B-04966889CB5C}"/>
              </a:ext>
            </a:extLst>
          </p:cNvPr>
          <p:cNvSpPr/>
          <p:nvPr/>
        </p:nvSpPr>
        <p:spPr>
          <a:xfrm>
            <a:off x="249699" y="5778317"/>
            <a:ext cx="796834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 lang="en-us"/>
            </a:pPr>
            <a:endParaRPr lang="ru-RU" b="1" dirty="0">
              <a:latin typeface="Arial" panose="020B0604020202020204" pitchFamily="34" charset="0"/>
              <a:ea typeface="Corbel" pitchFamily="2" charset="-52"/>
              <a:cs typeface="Arial" panose="020B0604020202020204" pitchFamily="34" charset="0"/>
            </a:endParaRPr>
          </a:p>
          <a:p>
            <a:pPr>
              <a:defRPr lang="en-us"/>
            </a:pPr>
            <a:r>
              <a:rPr lang="ru-RU" dirty="0">
                <a:latin typeface="Arial" panose="020B0604020202020204" pitchFamily="34" charset="0"/>
                <a:ea typeface="Corbel" pitchFamily="2" charset="-52"/>
                <a:cs typeface="Arial" panose="020B0604020202020204" pitchFamily="34" charset="0"/>
              </a:rPr>
              <a:t>ОБАБКОВ ИЛЬЯ НИКОЛАЕВИЧ</a:t>
            </a:r>
          </a:p>
          <a:p>
            <a:pPr>
              <a:defRPr lang="en-us"/>
            </a:pPr>
            <a:r>
              <a:rPr lang="ru-RU" dirty="0">
                <a:latin typeface="Arial" panose="020B0604020202020204" pitchFamily="34" charset="0"/>
                <a:ea typeface="Corbel" pitchFamily="2" charset="-52"/>
                <a:cs typeface="Arial" panose="020B0604020202020204" pitchFamily="34" charset="0"/>
              </a:rPr>
              <a:t>ДИРЕКТОР ИРИТ-РТФ</a:t>
            </a:r>
            <a:endParaRPr lang="ru-ru" dirty="0">
              <a:latin typeface="Arial" panose="020B0604020202020204" pitchFamily="34" charset="0"/>
              <a:ea typeface="Corbel" pitchFamily="2" charset="-5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24481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Объект 11"/>
          <p:cNvGraphicFramePr>
            <a:graphicFrameLocks noChangeAspect="1"/>
          </p:cNvGraphicFramePr>
          <p:nvPr/>
        </p:nvGraphicFramePr>
        <p:xfrm>
          <a:off x="10289848" y="216259"/>
          <a:ext cx="1282735" cy="4466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2" imgW="2566457" imgH="894201" progId="CorelDraw.Graphic.22">
                  <p:embed/>
                </p:oleObj>
              </mc:Choice>
              <mc:Fallback>
                <p:oleObj name="CorelDRAW" r:id="rId2" imgW="2566457" imgH="894201" progId="CorelDraw.Graphic.22">
                  <p:embed/>
                  <p:pic>
                    <p:nvPicPr>
                      <p:cNvPr id="12" name="Объект 11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289848" y="216259"/>
                        <a:ext cx="1282735" cy="44661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986118" y="756621"/>
            <a:ext cx="10586465" cy="216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7030A0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795" y="228173"/>
            <a:ext cx="917722" cy="434968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F455875-659D-4444-B501-3E0BEA1D0CB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302" y="1540836"/>
            <a:ext cx="6683267" cy="4198264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7A713B97-BD1B-436F-95B7-977300EA1D49}"/>
              </a:ext>
            </a:extLst>
          </p:cNvPr>
          <p:cNvSpPr/>
          <p:nvPr/>
        </p:nvSpPr>
        <p:spPr>
          <a:xfrm>
            <a:off x="7467570" y="1270076"/>
            <a:ext cx="4445030" cy="4585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 lang="en-us"/>
            </a:pPr>
            <a:r>
              <a:rPr lang="ru-RU" dirty="0">
                <a:latin typeface="Arial" panose="020B0604020202020204" pitchFamily="34" charset="0"/>
                <a:ea typeface="Corbel" pitchFamily="2" charset="-52"/>
                <a:cs typeface="Arial" panose="020B0604020202020204" pitchFamily="34" charset="0"/>
              </a:rPr>
              <a:t>Построены</a:t>
            </a:r>
            <a:r>
              <a:rPr lang="ru-ru" dirty="0">
                <a:latin typeface="Arial" panose="020B0604020202020204" pitchFamily="34" charset="0"/>
                <a:ea typeface="Corbel" pitchFamily="2" charset="-52"/>
                <a:cs typeface="Arial" panose="020B0604020202020204" pitchFamily="34" charset="0"/>
              </a:rPr>
              <a:t>:</a:t>
            </a:r>
          </a:p>
          <a:p>
            <a:pPr marL="285750" indent="-285750">
              <a:buFont typeface="Системный шрифт, обычный"/>
              <a:buChar char="–"/>
              <a:defRPr lang="en-us"/>
            </a:pPr>
            <a:r>
              <a:rPr lang="ru-ru" dirty="0">
                <a:latin typeface="Arial" panose="020B0604020202020204" pitchFamily="34" charset="0"/>
                <a:ea typeface="Corbel" pitchFamily="2" charset="-52"/>
                <a:cs typeface="Arial" panose="020B0604020202020204" pitchFamily="34" charset="0"/>
              </a:rPr>
              <a:t>пять комплексов общежитий на 8,5 тыс. мест</a:t>
            </a:r>
            <a:r>
              <a:rPr lang="ru-RU" dirty="0">
                <a:latin typeface="Arial" panose="020B0604020202020204" pitchFamily="34" charset="0"/>
                <a:ea typeface="Corbel" pitchFamily="2" charset="-52"/>
                <a:cs typeface="Arial" panose="020B0604020202020204" pitchFamily="34" charset="0"/>
              </a:rPr>
              <a:t>;</a:t>
            </a:r>
            <a:r>
              <a:rPr lang="ru-ru" dirty="0">
                <a:latin typeface="Arial" panose="020B0604020202020204" pitchFamily="34" charset="0"/>
                <a:ea typeface="Corbel" pitchFamily="2" charset="-52"/>
                <a:cs typeface="Arial" panose="020B0604020202020204" pitchFamily="34" charset="0"/>
              </a:rPr>
              <a:t> </a:t>
            </a:r>
          </a:p>
          <a:p>
            <a:pPr marL="285750" indent="-285750">
              <a:buFont typeface="Системный шрифт, обычный"/>
              <a:buChar char="–"/>
              <a:defRPr lang="en-us"/>
            </a:pPr>
            <a:r>
              <a:rPr lang="ru-ru" dirty="0">
                <a:latin typeface="Arial" panose="020B0604020202020204" pitchFamily="34" charset="0"/>
                <a:ea typeface="Corbel" pitchFamily="2" charset="-52"/>
                <a:cs typeface="Arial" panose="020B0604020202020204" pitchFamily="34" charset="0"/>
              </a:rPr>
              <a:t>общественный и медицинский центры;</a:t>
            </a:r>
          </a:p>
          <a:p>
            <a:pPr marL="285750" indent="-285750">
              <a:buFont typeface="Системный шрифт, обычный"/>
              <a:buChar char="–"/>
              <a:defRPr lang="en-us"/>
            </a:pPr>
            <a:r>
              <a:rPr lang="ru-ru" dirty="0">
                <a:latin typeface="Arial" panose="020B0604020202020204" pitchFamily="34" charset="0"/>
                <a:ea typeface="Corbel" pitchFamily="2" charset="-52"/>
                <a:cs typeface="Arial" panose="020B0604020202020204" pitchFamily="34" charset="0"/>
              </a:rPr>
              <a:t>тренировочное поле с легкоатлетическими дорожками</a:t>
            </a:r>
            <a:r>
              <a:rPr lang="ru-RU" dirty="0">
                <a:latin typeface="Arial" panose="020B0604020202020204" pitchFamily="34" charset="0"/>
                <a:ea typeface="Corbel" pitchFamily="2" charset="-52"/>
                <a:cs typeface="Arial" panose="020B0604020202020204" pitchFamily="34" charset="0"/>
              </a:rPr>
              <a:t>;</a:t>
            </a:r>
            <a:r>
              <a:rPr lang="ru-ru" dirty="0">
                <a:latin typeface="Arial" panose="020B0604020202020204" pitchFamily="34" charset="0"/>
                <a:ea typeface="Corbel" pitchFamily="2" charset="-52"/>
                <a:cs typeface="Arial" panose="020B0604020202020204" pitchFamily="34" charset="0"/>
              </a:rPr>
              <a:t> </a:t>
            </a:r>
          </a:p>
          <a:p>
            <a:pPr marL="285750" indent="-285750">
              <a:buFont typeface="Системный шрифт, обычный"/>
              <a:buChar char="–"/>
              <a:defRPr lang="en-us"/>
            </a:pPr>
            <a:r>
              <a:rPr lang="ru-ru" dirty="0">
                <a:latin typeface="Arial" panose="020B0604020202020204" pitchFamily="34" charset="0"/>
                <a:ea typeface="Corbel" pitchFamily="2" charset="-52"/>
                <a:cs typeface="Arial" panose="020B0604020202020204" pitchFamily="34" charset="0"/>
              </a:rPr>
              <a:t>крупнейший в России Дворец водных видов спорта.</a:t>
            </a:r>
            <a:endParaRPr lang="ru-RU" dirty="0">
              <a:latin typeface="Arial" panose="020B0604020202020204" pitchFamily="34" charset="0"/>
              <a:ea typeface="Corbel" pitchFamily="2" charset="-52"/>
              <a:cs typeface="Arial" panose="020B0604020202020204" pitchFamily="34" charset="0"/>
            </a:endParaRPr>
          </a:p>
          <a:p>
            <a:pPr>
              <a:buFont typeface="Wingdings" charset="2"/>
              <a:buChar char="q"/>
              <a:defRPr lang="en-us"/>
            </a:pP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 lang="en-us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К декабрю 2025 планируется </a:t>
            </a:r>
            <a:r>
              <a:rPr lang="ru-ru" dirty="0">
                <a:latin typeface="Arial" panose="020B0604020202020204" pitchFamily="34" charset="0"/>
                <a:ea typeface="Corbel" pitchFamily="2" charset="-52"/>
                <a:cs typeface="Arial" panose="020B0604020202020204" pitchFamily="34" charset="0"/>
              </a:rPr>
              <a:t>три учебных корпуса общей площадью </a:t>
            </a:r>
            <a:r>
              <a:rPr lang="ru-ru" b="1" dirty="0">
                <a:latin typeface="Arial" panose="020B0604020202020204" pitchFamily="34" charset="0"/>
                <a:ea typeface="Corbel" pitchFamily="2" charset="-52"/>
                <a:cs typeface="Arial" panose="020B0604020202020204" pitchFamily="34" charset="0"/>
              </a:rPr>
              <a:t>100,2 тыс. </a:t>
            </a:r>
            <a:r>
              <a:rPr lang="ru-ru" b="1" dirty="0" err="1">
                <a:latin typeface="Arial" panose="020B0604020202020204" pitchFamily="34" charset="0"/>
                <a:ea typeface="Corbel" pitchFamily="2" charset="-52"/>
                <a:cs typeface="Arial" panose="020B0604020202020204" pitchFamily="34" charset="0"/>
              </a:rPr>
              <a:t>кв.м</a:t>
            </a:r>
            <a:r>
              <a:rPr lang="ru-ru" b="1" dirty="0">
                <a:latin typeface="Arial" panose="020B0604020202020204" pitchFamily="34" charset="0"/>
                <a:ea typeface="Corbel" pitchFamily="2" charset="-52"/>
                <a:cs typeface="Arial" panose="020B0604020202020204" pitchFamily="34" charset="0"/>
              </a:rPr>
              <a:t>.:</a:t>
            </a:r>
          </a:p>
          <a:p>
            <a:pPr marL="457200" indent="-457200">
              <a:buFontTx/>
              <a:buAutoNum type="arabicPeriod"/>
              <a:defRPr lang="en-us"/>
            </a:pPr>
            <a:r>
              <a:rPr lang="ru-RU" sz="2000" b="1" dirty="0">
                <a:latin typeface="Arial" panose="020B0604020202020204" pitchFamily="34" charset="0"/>
                <a:ea typeface="Corbel" pitchFamily="2" charset="-52"/>
                <a:cs typeface="Arial" panose="020B0604020202020204" pitchFamily="34" charset="0"/>
              </a:rPr>
              <a:t>ИРИТ-РТФ</a:t>
            </a:r>
            <a:r>
              <a:rPr lang="ru-ru" sz="2000" b="1" dirty="0">
                <a:latin typeface="Arial" panose="020B0604020202020204" pitchFamily="34" charset="0"/>
                <a:ea typeface="Corbel" pitchFamily="2" charset="-52"/>
                <a:cs typeface="Arial" panose="020B0604020202020204" pitchFamily="34" charset="0"/>
              </a:rPr>
              <a:t> </a:t>
            </a:r>
            <a:endParaRPr lang="ru-RU" sz="2000" b="1" dirty="0">
              <a:latin typeface="Arial" panose="020B0604020202020204" pitchFamily="34" charset="0"/>
              <a:ea typeface="Corbel" pitchFamily="2" charset="-52"/>
              <a:cs typeface="Arial" panose="020B0604020202020204" pitchFamily="34" charset="0"/>
            </a:endParaRPr>
          </a:p>
          <a:p>
            <a:pPr marL="457200" indent="-457200">
              <a:buFontTx/>
              <a:buAutoNum type="arabicPeriod"/>
              <a:defRPr lang="en-us"/>
            </a:pPr>
            <a:r>
              <a:rPr lang="ru-RU" sz="2000" b="1" dirty="0">
                <a:latin typeface="Arial" panose="020B0604020202020204" pitchFamily="34" charset="0"/>
                <a:ea typeface="Corbel" pitchFamily="2" charset="-52"/>
                <a:cs typeface="Arial" panose="020B0604020202020204" pitchFamily="34" charset="0"/>
              </a:rPr>
              <a:t>ИНЭУ</a:t>
            </a:r>
            <a:r>
              <a:rPr lang="ru-ru" sz="2000" b="1" dirty="0">
                <a:latin typeface="Arial" panose="020B0604020202020204" pitchFamily="34" charset="0"/>
                <a:ea typeface="Corbel" pitchFamily="2" charset="-52"/>
                <a:cs typeface="Arial" panose="020B0604020202020204" pitchFamily="34" charset="0"/>
              </a:rPr>
              <a:t> </a:t>
            </a:r>
            <a:endParaRPr lang="ru-RU" sz="2000" b="1" dirty="0">
              <a:latin typeface="Arial" panose="020B0604020202020204" pitchFamily="34" charset="0"/>
              <a:ea typeface="Corbel" pitchFamily="2" charset="-52"/>
              <a:cs typeface="Arial" panose="020B0604020202020204" pitchFamily="34" charset="0"/>
            </a:endParaRPr>
          </a:p>
          <a:p>
            <a:pPr marL="457200" indent="-457200">
              <a:buFontTx/>
              <a:buAutoNum type="arabicPeriod"/>
              <a:defRPr lang="en-us"/>
            </a:pPr>
            <a:r>
              <a:rPr lang="ru-ru" sz="2000" b="1" dirty="0">
                <a:latin typeface="Arial" panose="020B0604020202020204" pitchFamily="34" charset="0"/>
                <a:ea typeface="Corbel" pitchFamily="2" charset="-52"/>
                <a:cs typeface="Arial" panose="020B0604020202020204" pitchFamily="34" charset="0"/>
              </a:rPr>
              <a:t>СУНЦ</a:t>
            </a:r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83059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Объект 11"/>
          <p:cNvGraphicFramePr>
            <a:graphicFrameLocks noChangeAspect="1"/>
          </p:cNvGraphicFramePr>
          <p:nvPr/>
        </p:nvGraphicFramePr>
        <p:xfrm>
          <a:off x="10289848" y="216259"/>
          <a:ext cx="1282735" cy="4466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2" imgW="2566457" imgH="894201" progId="CorelDraw.Graphic.22">
                  <p:embed/>
                </p:oleObj>
              </mc:Choice>
              <mc:Fallback>
                <p:oleObj name="CorelDRAW" r:id="rId2" imgW="2566457" imgH="894201" progId="CorelDraw.Graphic.22">
                  <p:embed/>
                  <p:pic>
                    <p:nvPicPr>
                      <p:cNvPr id="12" name="Объект 11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289848" y="216259"/>
                        <a:ext cx="1282735" cy="44661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986118" y="756621"/>
            <a:ext cx="10586465" cy="216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7030A0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795" y="228173"/>
            <a:ext cx="917722" cy="43496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3455788-E5D0-4316-9A25-08AB461ED0EE}"/>
              </a:ext>
            </a:extLst>
          </p:cNvPr>
          <p:cNvSpPr txBox="1"/>
          <p:nvPr/>
        </p:nvSpPr>
        <p:spPr>
          <a:xfrm>
            <a:off x="6246055" y="871701"/>
            <a:ext cx="5945945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Площадь застройки: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15 190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кв.м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Общая площадь здания: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40 300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кв.м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Этажность: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3 этажа</a:t>
            </a:r>
          </a:p>
          <a:p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Парковка: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272 машиноместа</a:t>
            </a:r>
          </a:p>
          <a:p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Вместимость: </a:t>
            </a:r>
          </a:p>
          <a:p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– обучающиеся: 4100</a:t>
            </a:r>
          </a:p>
          <a:p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– преподаватели, административный и вспомогательный персонал: 265</a:t>
            </a:r>
            <a:b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Типы помещений:</a:t>
            </a:r>
          </a:p>
          <a:p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– конференц-зал (700 чел);</a:t>
            </a:r>
          </a:p>
          <a:p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– лекционные/семинарские аудитории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(90)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– специализированные лаборатории и мастерские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(20)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– коворкинги и зоны для самостоятельной работы студентов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(16)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– административные и вспомогательные помещения (46).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ABA18DD-16E2-441A-A2E5-F13973A7AC6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5805" t="19819" r="16806" b="34426"/>
          <a:stretch/>
        </p:blipFill>
        <p:spPr>
          <a:xfrm>
            <a:off x="282520" y="1420084"/>
            <a:ext cx="5813480" cy="4457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05208FA-F4D5-47B8-AD26-A3F96230F97D}"/>
              </a:ext>
            </a:extLst>
          </p:cNvPr>
          <p:cNvSpPr txBox="1"/>
          <p:nvPr/>
        </p:nvSpPr>
        <p:spPr>
          <a:xfrm>
            <a:off x="1808807" y="201211"/>
            <a:ext cx="17622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ИРИТ-РТФ</a:t>
            </a:r>
          </a:p>
        </p:txBody>
      </p:sp>
    </p:spTree>
    <p:extLst>
      <p:ext uri="{BB962C8B-B14F-4D97-AF65-F5344CB8AC3E}">
        <p14:creationId xmlns:p14="http://schemas.microsoft.com/office/powerpoint/2010/main" val="37387539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Объект 11"/>
          <p:cNvGraphicFramePr>
            <a:graphicFrameLocks noChangeAspect="1"/>
          </p:cNvGraphicFramePr>
          <p:nvPr/>
        </p:nvGraphicFramePr>
        <p:xfrm>
          <a:off x="10289848" y="216259"/>
          <a:ext cx="1282735" cy="4466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2" imgW="2566457" imgH="894201" progId="CorelDraw.Graphic.22">
                  <p:embed/>
                </p:oleObj>
              </mc:Choice>
              <mc:Fallback>
                <p:oleObj name="CorelDRAW" r:id="rId2" imgW="2566457" imgH="894201" progId="CorelDraw.Graphic.22">
                  <p:embed/>
                  <p:pic>
                    <p:nvPicPr>
                      <p:cNvPr id="12" name="Объект 11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289848" y="216259"/>
                        <a:ext cx="1282735" cy="44661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986118" y="756621"/>
            <a:ext cx="10586465" cy="216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7030A0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795" y="228173"/>
            <a:ext cx="917722" cy="43496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3455788-E5D0-4316-9A25-08AB461ED0EE}"/>
              </a:ext>
            </a:extLst>
          </p:cNvPr>
          <p:cNvSpPr txBox="1"/>
          <p:nvPr/>
        </p:nvSpPr>
        <p:spPr>
          <a:xfrm>
            <a:off x="6660930" y="906540"/>
            <a:ext cx="515620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Площадь застройки: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16 688,4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кв.м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Общая площадь здания: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35 900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кв.м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Этажность: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3 этажа</a:t>
            </a:r>
          </a:p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Парковка: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277 машиномест</a:t>
            </a:r>
          </a:p>
          <a:p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Вместимость: </a:t>
            </a: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– обучающиеся: 3600</a:t>
            </a: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– преподаватели, административный и вспомогательный персонал: 250</a:t>
            </a:r>
            <a:b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Типы помещений:</a:t>
            </a:r>
          </a:p>
          <a:p>
            <a:pPr>
              <a:defRPr lang="en-us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ru-ru" dirty="0">
                <a:latin typeface="Arial" panose="020B0604020202020204" pitchFamily="34" charset="0"/>
                <a:ea typeface="Corbel" pitchFamily="2" charset="-52"/>
                <a:cs typeface="Arial" panose="020B0604020202020204" pitchFamily="34" charset="0"/>
              </a:rPr>
              <a:t>Учебные помещения (аудитории): 81 помещений, 3698 ученических мест</a:t>
            </a:r>
          </a:p>
          <a:p>
            <a:pPr>
              <a:defRPr lang="en-us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  <a:r>
              <a:rPr lang="ru-RU" dirty="0">
                <a:latin typeface="Arial" panose="020B0604020202020204" pitchFamily="34" charset="0"/>
                <a:ea typeface="Corbel" pitchFamily="2" charset="-52"/>
                <a:cs typeface="Arial" panose="020B0604020202020204" pitchFamily="34" charset="0"/>
              </a:rPr>
              <a:t> </a:t>
            </a:r>
            <a:r>
              <a:rPr lang="ru-ru" dirty="0">
                <a:latin typeface="Arial" panose="020B0604020202020204" pitchFamily="34" charset="0"/>
                <a:ea typeface="Corbel" pitchFamily="2" charset="-52"/>
                <a:cs typeface="Arial" panose="020B0604020202020204" pitchFamily="34" charset="0"/>
              </a:rPr>
              <a:t>Конференц-зал: 500 мест</a:t>
            </a:r>
          </a:p>
          <a:p>
            <a:pPr>
              <a:defRPr lang="en-us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  <a:r>
              <a:rPr lang="ru-RU" dirty="0">
                <a:latin typeface="Arial" panose="020B0604020202020204" pitchFamily="34" charset="0"/>
                <a:ea typeface="Corbel" pitchFamily="2" charset="-52"/>
                <a:cs typeface="Arial" panose="020B0604020202020204" pitchFamily="34" charset="0"/>
              </a:rPr>
              <a:t> </a:t>
            </a:r>
            <a:r>
              <a:rPr lang="ru-ru" dirty="0">
                <a:latin typeface="Arial" panose="020B0604020202020204" pitchFamily="34" charset="0"/>
                <a:ea typeface="Corbel" pitchFamily="2" charset="-52"/>
                <a:cs typeface="Arial" panose="020B0604020202020204" pitchFamily="34" charset="0"/>
              </a:rPr>
              <a:t>Помещения кафедр и научных лабораторий: 47 помещений;</a:t>
            </a:r>
          </a:p>
          <a:p>
            <a:pPr>
              <a:defRPr lang="en-us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ru-ru" dirty="0">
                <a:latin typeface="Arial" panose="020B0604020202020204" pitchFamily="34" charset="0"/>
                <a:ea typeface="Corbel" pitchFamily="2" charset="-52"/>
                <a:cs typeface="Arial" panose="020B0604020202020204" pitchFamily="34" charset="0"/>
              </a:rPr>
              <a:t>Помещения административного персонала: 46 помещений</a:t>
            </a:r>
            <a:r>
              <a:rPr lang="ru-RU" dirty="0">
                <a:latin typeface="Arial" panose="020B0604020202020204" pitchFamily="34" charset="0"/>
                <a:ea typeface="Corbel" pitchFamily="2" charset="-52"/>
                <a:cs typeface="Arial" panose="020B0604020202020204" pitchFamily="34" charset="0"/>
              </a:rPr>
              <a:t>;</a:t>
            </a:r>
            <a:endParaRPr lang="ru-ru" dirty="0">
              <a:latin typeface="Arial" panose="020B0604020202020204" pitchFamily="34" charset="0"/>
              <a:ea typeface="Corbel" pitchFamily="2" charset="-52"/>
              <a:cs typeface="Arial" panose="020B0604020202020204" pitchFamily="34" charset="0"/>
            </a:endParaRPr>
          </a:p>
          <a:p>
            <a:pPr>
              <a:defRPr lang="en-us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ru-ru" dirty="0">
                <a:latin typeface="Arial" panose="020B0604020202020204" pitchFamily="34" charset="0"/>
                <a:ea typeface="Corbel" pitchFamily="2" charset="-52"/>
                <a:cs typeface="Arial" panose="020B0604020202020204" pitchFamily="34" charset="0"/>
              </a:rPr>
              <a:t>Библиотека: 430 мест</a:t>
            </a:r>
          </a:p>
          <a:p>
            <a:pPr>
              <a:defRPr lang="en-us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ru-ru" dirty="0">
                <a:latin typeface="Arial" panose="020B0604020202020204" pitchFamily="34" charset="0"/>
                <a:ea typeface="Corbel" pitchFamily="2" charset="-52"/>
                <a:cs typeface="Arial" panose="020B0604020202020204" pitchFamily="34" charset="0"/>
              </a:rPr>
              <a:t>Столовая + кафетерии на каждом этаже: 500 мест 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E007685-DF88-4A61-B580-7DDE1BBFF67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3795" y="1819699"/>
            <a:ext cx="5607305" cy="376810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98B99FB-9144-34EA-6485-A159B8AEEACA}"/>
              </a:ext>
            </a:extLst>
          </p:cNvPr>
          <p:cNvSpPr txBox="1"/>
          <p:nvPr/>
        </p:nvSpPr>
        <p:spPr>
          <a:xfrm>
            <a:off x="1808807" y="201211"/>
            <a:ext cx="10390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ИНЭУ</a:t>
            </a:r>
          </a:p>
        </p:txBody>
      </p:sp>
    </p:spTree>
    <p:extLst>
      <p:ext uri="{BB962C8B-B14F-4D97-AF65-F5344CB8AC3E}">
        <p14:creationId xmlns:p14="http://schemas.microsoft.com/office/powerpoint/2010/main" val="28843967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Объект 11"/>
          <p:cNvGraphicFramePr>
            <a:graphicFrameLocks noChangeAspect="1"/>
          </p:cNvGraphicFramePr>
          <p:nvPr/>
        </p:nvGraphicFramePr>
        <p:xfrm>
          <a:off x="10289848" y="216259"/>
          <a:ext cx="1282735" cy="4466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2" imgW="2566457" imgH="894201" progId="CorelDraw.Graphic.22">
                  <p:embed/>
                </p:oleObj>
              </mc:Choice>
              <mc:Fallback>
                <p:oleObj name="CorelDRAW" r:id="rId2" imgW="2566457" imgH="894201" progId="CorelDraw.Graphic.22">
                  <p:embed/>
                  <p:pic>
                    <p:nvPicPr>
                      <p:cNvPr id="12" name="Объект 11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289848" y="216259"/>
                        <a:ext cx="1282735" cy="44661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986118" y="756621"/>
            <a:ext cx="10586465" cy="216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7030A0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795" y="228173"/>
            <a:ext cx="917722" cy="43496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3455788-E5D0-4316-9A25-08AB461ED0EE}"/>
              </a:ext>
            </a:extLst>
          </p:cNvPr>
          <p:cNvSpPr txBox="1"/>
          <p:nvPr/>
        </p:nvSpPr>
        <p:spPr>
          <a:xfrm>
            <a:off x="6946900" y="1583893"/>
            <a:ext cx="51562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Площадь застройки: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7 248,86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кв.м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Общая площадь здания: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24 000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кв.м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Этажность: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4 этажа</a:t>
            </a:r>
            <a:b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Вместимость: </a:t>
            </a: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– обучающиеся: 900</a:t>
            </a: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– преподаватели, административный и вспомогательный персонал: 164</a:t>
            </a:r>
            <a:b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Типы помещений:</a:t>
            </a: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– актовый зал (670 чел);</a:t>
            </a: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– спорт блок;</a:t>
            </a: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– блок учебных аудиторий и лабораторий;</a:t>
            </a: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– административные и вспомогательные помещения.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6FDF49E-4A1B-4A66-8042-E9CBF4502AC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526" r="12460"/>
          <a:stretch/>
        </p:blipFill>
        <p:spPr>
          <a:xfrm>
            <a:off x="653795" y="1897797"/>
            <a:ext cx="5808743" cy="361951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5F49F07-D850-143A-934F-13621D9564DF}"/>
              </a:ext>
            </a:extLst>
          </p:cNvPr>
          <p:cNvSpPr txBox="1"/>
          <p:nvPr/>
        </p:nvSpPr>
        <p:spPr>
          <a:xfrm>
            <a:off x="1808807" y="201211"/>
            <a:ext cx="10414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СУНЦ</a:t>
            </a:r>
          </a:p>
        </p:txBody>
      </p:sp>
    </p:spTree>
    <p:extLst>
      <p:ext uri="{BB962C8B-B14F-4D97-AF65-F5344CB8AC3E}">
        <p14:creationId xmlns:p14="http://schemas.microsoft.com/office/powerpoint/2010/main" val="17930071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B3DC5C9-466B-FE40-1E13-F1C9792D02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3544" y="174592"/>
            <a:ext cx="5532620" cy="1013970"/>
          </a:xfrm>
        </p:spPr>
        <p:txBody>
          <a:bodyPr/>
          <a:lstStyle/>
          <a:p>
            <a:r>
              <a:rPr lang="ru-RU" dirty="0"/>
              <a:t>Внешний вид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F2DE181-E6D7-3D5F-D7B7-12BE83848E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AC15E-FCD1-4167-800F-1DB8497ABFCE}" type="slidenum">
              <a:rPr lang="ru-RU" smtClean="0"/>
              <a:t>6</a:t>
            </a:fld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BB4BE19-EA66-55AB-5897-D0A14B0DE11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091" t="20333" r="3455" b="11193"/>
          <a:stretch/>
        </p:blipFill>
        <p:spPr>
          <a:xfrm>
            <a:off x="643327" y="1183200"/>
            <a:ext cx="10007286" cy="5355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37586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B3DC5C9-466B-FE40-1E13-F1C9792D02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3544" y="174592"/>
            <a:ext cx="5532620" cy="1013970"/>
          </a:xfrm>
        </p:spPr>
        <p:txBody>
          <a:bodyPr/>
          <a:lstStyle/>
          <a:p>
            <a:r>
              <a:rPr lang="ru-RU" dirty="0"/>
              <a:t>Внешний вид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F2DE181-E6D7-3D5F-D7B7-12BE83848E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AC15E-FCD1-4167-800F-1DB8497ABFCE}" type="slidenum">
              <a:rPr lang="ru-RU" smtClean="0"/>
              <a:t>7</a:t>
            </a:fld>
            <a:endParaRPr lang="ru-RU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B099B3C-0A20-9FD7-A580-A5144A306A8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478" t="12422" r="3841" b="11466"/>
          <a:stretch/>
        </p:blipFill>
        <p:spPr>
          <a:xfrm>
            <a:off x="1086162" y="971405"/>
            <a:ext cx="9520003" cy="5712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49972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113;p3">
            <a:extLst>
              <a:ext uri="{FF2B5EF4-FFF2-40B4-BE49-F238E27FC236}">
                <a16:creationId xmlns:a16="http://schemas.microsoft.com/office/drawing/2014/main" id="{E78D62DB-9F91-F84D-8DC6-E99EDC4EBF0C}"/>
              </a:ext>
            </a:extLst>
          </p:cNvPr>
          <p:cNvSpPr txBox="1"/>
          <p:nvPr/>
        </p:nvSpPr>
        <p:spPr>
          <a:xfrm>
            <a:off x="9078854" y="3749877"/>
            <a:ext cx="2927927" cy="697815"/>
          </a:xfrm>
          <a:prstGeom prst="rect">
            <a:avLst/>
          </a:prstGeom>
          <a:solidFill>
            <a:srgbClr val="B3C6E7"/>
          </a:solidFill>
          <a:ln>
            <a:noFill/>
          </a:ln>
        </p:spPr>
        <p:txBody>
          <a:bodyPr spcFirstLastPara="1" wrap="square" lIns="68569" tIns="34275" rIns="68569" bIns="34275" anchor="ctr" anchorCtr="0">
            <a:normAutofit/>
          </a:bodyPr>
          <a:lstStyle/>
          <a:p>
            <a:pPr marL="0" marR="0" lvl="0" indent="0" algn="ctr" defTabSz="914243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3600"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anose="020B0604020202020204" pitchFamily="34" charset="0"/>
                <a:ea typeface="Verdana"/>
                <a:cs typeface="Arial" panose="020B0604020202020204" pitchFamily="34" charset="0"/>
                <a:sym typeface="Verdana"/>
              </a:rPr>
              <a:t>~</a:t>
            </a:r>
            <a:r>
              <a:rPr lang="ru-RU" sz="2000" b="1" noProof="0" dirty="0">
                <a:solidFill>
                  <a:srgbClr val="333333"/>
                </a:solidFill>
                <a:latin typeface="Arial" panose="020B0604020202020204" pitchFamily="34" charset="0"/>
                <a:ea typeface="Verdana"/>
                <a:cs typeface="Arial" panose="020B0604020202020204" pitchFamily="34" charset="0"/>
                <a:sym typeface="Verdana"/>
              </a:rPr>
              <a:t>6217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anose="020B0604020202020204" pitchFamily="34" charset="0"/>
                <a:ea typeface="Verdana"/>
                <a:cs typeface="Arial" panose="020B0604020202020204" pitchFamily="34" charset="0"/>
                <a:sym typeface="Verdana"/>
              </a:rPr>
              <a:t>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anose="020B0604020202020204" pitchFamily="34" charset="0"/>
                <a:ea typeface="Verdana"/>
                <a:cs typeface="Arial" panose="020B0604020202020204" pitchFamily="34" charset="0"/>
                <a:sym typeface="Verdana"/>
              </a:rPr>
              <a:t>студентов</a:t>
            </a:r>
            <a:endParaRPr kumimoji="0" sz="2000" b="1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Arial" panose="020B0604020202020204" pitchFamily="34" charset="0"/>
              <a:ea typeface="Verdana"/>
              <a:cs typeface="Arial" panose="020B0604020202020204" pitchFamily="34" charset="0"/>
              <a:sym typeface="Verdana"/>
            </a:endParaRPr>
          </a:p>
        </p:txBody>
      </p:sp>
      <p:sp>
        <p:nvSpPr>
          <p:cNvPr id="7" name="Google Shape;113;p3">
            <a:extLst>
              <a:ext uri="{FF2B5EF4-FFF2-40B4-BE49-F238E27FC236}">
                <a16:creationId xmlns:a16="http://schemas.microsoft.com/office/drawing/2014/main" id="{5D42E881-AE44-E942-B1CB-940CAE24B427}"/>
              </a:ext>
            </a:extLst>
          </p:cNvPr>
          <p:cNvSpPr txBox="1"/>
          <p:nvPr/>
        </p:nvSpPr>
        <p:spPr>
          <a:xfrm>
            <a:off x="9078854" y="2506903"/>
            <a:ext cx="2927927" cy="1032347"/>
          </a:xfrm>
          <a:prstGeom prst="rect">
            <a:avLst/>
          </a:prstGeom>
          <a:solidFill>
            <a:srgbClr val="B3C6E7"/>
          </a:solidFill>
          <a:ln>
            <a:noFill/>
          </a:ln>
        </p:spPr>
        <p:txBody>
          <a:bodyPr spcFirstLastPara="1" wrap="square" lIns="68569" tIns="34275" rIns="68569" bIns="34275" anchor="ctr" anchorCtr="0">
            <a:normAutofit/>
          </a:bodyPr>
          <a:lstStyle/>
          <a:p>
            <a:pPr marL="0" marR="0" lvl="0" indent="0" algn="ctr" defTabSz="914243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3600"/>
              <a:buFontTx/>
              <a:buNone/>
              <a:tabLst/>
              <a:defRPr/>
            </a:pPr>
            <a:r>
              <a:rPr lang="ru-RU" sz="2400" b="1" dirty="0">
                <a:solidFill>
                  <a:srgbClr val="333333"/>
                </a:solidFill>
                <a:latin typeface="Arial" panose="020B0604020202020204" pitchFamily="34" charset="0"/>
                <a:ea typeface="Verdana"/>
                <a:cs typeface="Arial" panose="020B0604020202020204" pitchFamily="34" charset="0"/>
                <a:sym typeface="Verdana"/>
              </a:rPr>
              <a:t>2234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anose="020B0604020202020204" pitchFamily="34" charset="0"/>
                <a:ea typeface="Verdana"/>
                <a:cs typeface="Arial" panose="020B0604020202020204" pitchFamily="34" charset="0"/>
                <a:sym typeface="Verdana"/>
              </a:rPr>
              <a:t>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anose="020B0604020202020204" pitchFamily="34" charset="0"/>
                <a:ea typeface="Verdana"/>
                <a:cs typeface="Arial" panose="020B0604020202020204" pitchFamily="34" charset="0"/>
                <a:sym typeface="Verdana"/>
              </a:rPr>
              <a:t>первокурсника</a:t>
            </a:r>
            <a:endParaRPr kumimoji="0" sz="2400" b="1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Arial" panose="020B0604020202020204" pitchFamily="34" charset="0"/>
              <a:ea typeface="Verdana"/>
              <a:cs typeface="Arial" panose="020B0604020202020204" pitchFamily="34" charset="0"/>
              <a:sym typeface="Verdana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A70A24B4-FB9C-454E-9DAD-856A0F81B683}"/>
              </a:ext>
            </a:extLst>
          </p:cNvPr>
          <p:cNvSpPr/>
          <p:nvPr/>
        </p:nvSpPr>
        <p:spPr>
          <a:xfrm>
            <a:off x="9078854" y="5238597"/>
            <a:ext cx="2422187" cy="36965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4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Магистры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F4E5E552-9125-724D-94C2-559D72AADC19}"/>
              </a:ext>
            </a:extLst>
          </p:cNvPr>
          <p:cNvSpPr/>
          <p:nvPr/>
        </p:nvSpPr>
        <p:spPr>
          <a:xfrm>
            <a:off x="9078854" y="4658319"/>
            <a:ext cx="2422187" cy="369651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4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Бакалавры и спец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9E1E633E-048F-B740-AC21-BB22072DBE36}"/>
              </a:ext>
            </a:extLst>
          </p:cNvPr>
          <p:cNvSpPr/>
          <p:nvPr/>
        </p:nvSpPr>
        <p:spPr>
          <a:xfrm>
            <a:off x="9078854" y="1867067"/>
            <a:ext cx="2927927" cy="429209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4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1000+ на УГН_09</a:t>
            </a:r>
          </a:p>
        </p:txBody>
      </p:sp>
      <p:cxnSp>
        <p:nvCxnSpPr>
          <p:cNvPr id="22" name="Прямая со стрелкой 21">
            <a:extLst>
              <a:ext uri="{FF2B5EF4-FFF2-40B4-BE49-F238E27FC236}">
                <a16:creationId xmlns:a16="http://schemas.microsoft.com/office/drawing/2014/main" id="{9ECB237B-8D0E-4144-A9A5-D673147FD398}"/>
              </a:ext>
            </a:extLst>
          </p:cNvPr>
          <p:cNvCxnSpPr/>
          <p:nvPr/>
        </p:nvCxnSpPr>
        <p:spPr>
          <a:xfrm flipV="1">
            <a:off x="11254902" y="1559684"/>
            <a:ext cx="0" cy="200301"/>
          </a:xfrm>
          <a:prstGeom prst="straightConnector1">
            <a:avLst/>
          </a:prstGeom>
          <a:ln w="3175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9CD44676-21BD-4C11-A09C-E0B6E704385B}"/>
              </a:ext>
            </a:extLst>
          </p:cNvPr>
          <p:cNvSpPr/>
          <p:nvPr/>
        </p:nvSpPr>
        <p:spPr>
          <a:xfrm>
            <a:off x="2115937" y="214219"/>
            <a:ext cx="710162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3A729A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Контингент студентов ИРИТ-РТФ </a:t>
            </a:r>
            <a:r>
              <a:rPr lang="ru-RU" sz="2400" b="1" dirty="0" err="1">
                <a:solidFill>
                  <a:srgbClr val="3A729A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УрФУ</a:t>
            </a:r>
            <a:endParaRPr lang="ru-RU" sz="2400" b="1" dirty="0">
              <a:solidFill>
                <a:srgbClr val="3A729A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A02D1B9-4EDD-4F00-AD0B-23A50F114F33}"/>
              </a:ext>
            </a:extLst>
          </p:cNvPr>
          <p:cNvSpPr txBox="1"/>
          <p:nvPr/>
        </p:nvSpPr>
        <p:spPr>
          <a:xfrm>
            <a:off x="4730558" y="6055367"/>
            <a:ext cx="125662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24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+121 </a:t>
            </a:r>
          </a:p>
          <a:p>
            <a:pPr marL="0" marR="0" lvl="0" indent="0" algn="ctr" defTabSz="91424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бюджетное место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EE5A0A8-D005-4927-9E17-A65A05B53894}"/>
              </a:ext>
            </a:extLst>
          </p:cNvPr>
          <p:cNvSpPr txBox="1"/>
          <p:nvPr/>
        </p:nvSpPr>
        <p:spPr>
          <a:xfrm>
            <a:off x="5655089" y="6055366"/>
            <a:ext cx="125662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24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267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marR="0" lvl="0" indent="0" algn="ctr" defTabSz="91424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Мест на бюджет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132EB84-8326-4AB0-AFD3-F73A83701E14}"/>
              </a:ext>
            </a:extLst>
          </p:cNvPr>
          <p:cNvSpPr txBox="1"/>
          <p:nvPr/>
        </p:nvSpPr>
        <p:spPr>
          <a:xfrm>
            <a:off x="6573570" y="6055366"/>
            <a:ext cx="139821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24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+88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бюджетных мест</a:t>
            </a:r>
          </a:p>
          <a:p>
            <a:pPr marL="0" marR="0" lvl="0" indent="0" algn="ctr" defTabSz="91424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магистратуру</a:t>
            </a:r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1489907599"/>
              </p:ext>
            </p:extLst>
          </p:nvPr>
        </p:nvGraphicFramePr>
        <p:xfrm>
          <a:off x="666558" y="1027800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id="{ED743DA2-2739-4D23-AC20-EB4F89AFE767}"/>
              </a:ext>
            </a:extLst>
          </p:cNvPr>
          <p:cNvCxnSpPr>
            <a:cxnSpLocks/>
          </p:cNvCxnSpPr>
          <p:nvPr/>
        </p:nvCxnSpPr>
        <p:spPr>
          <a:xfrm flipV="1">
            <a:off x="2174940" y="4082902"/>
            <a:ext cx="6341739" cy="492744"/>
          </a:xfrm>
          <a:prstGeom prst="line">
            <a:avLst/>
          </a:prstGeom>
          <a:ln w="38100">
            <a:solidFill>
              <a:srgbClr val="FFFF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355559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78E689-7C15-4254-A86B-036C1C9D5F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6830009E-42EA-43CD-8F72-A92D48FF5AE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23547"/>
            <a:ext cx="12192000" cy="8129588"/>
          </a:xfr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5ED61B0-77AD-4003-A91D-61B01A59734C}"/>
              </a:ext>
            </a:extLst>
          </p:cNvPr>
          <p:cNvSpPr txBox="1"/>
          <p:nvPr/>
        </p:nvSpPr>
        <p:spPr>
          <a:xfrm>
            <a:off x="10210938" y="6077376"/>
            <a:ext cx="164820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xima Nova Lt" panose="02000506030000020004" charset="0"/>
              </a:rPr>
              <a:t>202</a:t>
            </a:r>
            <a:r>
              <a:rPr lang="en-US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xima Nova Lt" panose="02000506030000020004" charset="0"/>
              </a:rPr>
              <a:t>3</a:t>
            </a:r>
            <a:endParaRPr lang="ru-RU" sz="4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roxima Nova Lt" panose="020005060300000200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10727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3957A21-5949-B040-808C-E62271DAAB20}"/>
              </a:ext>
            </a:extLst>
          </p:cNvPr>
          <p:cNvSpPr txBox="1"/>
          <p:nvPr/>
        </p:nvSpPr>
        <p:spPr>
          <a:xfrm>
            <a:off x="744988" y="1184182"/>
            <a:ext cx="11001414" cy="50036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Clr>
                <a:srgbClr val="3A729A"/>
              </a:buClr>
              <a:buFont typeface="+mj-lt"/>
              <a:buAutoNum type="arabicPeriod"/>
            </a:pPr>
            <a:r>
              <a:rPr lang="ru-RU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Мероприятия и события, встроенные в городскую среду</a:t>
            </a:r>
          </a:p>
          <a:p>
            <a:pPr marL="457200" indent="-457200">
              <a:lnSpc>
                <a:spcPct val="150000"/>
              </a:lnSpc>
              <a:buClr>
                <a:srgbClr val="3A729A"/>
              </a:buClr>
              <a:buFont typeface="+mj-lt"/>
              <a:buAutoNum type="arabicPeriod"/>
            </a:pPr>
            <a:r>
              <a:rPr lang="ru-RU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Проектный практикум в бакалавриате и магистратуре</a:t>
            </a:r>
          </a:p>
          <a:p>
            <a:pPr marL="457200" indent="-457200">
              <a:lnSpc>
                <a:spcPct val="150000"/>
              </a:lnSpc>
              <a:buClr>
                <a:srgbClr val="3A729A"/>
              </a:buClr>
              <a:buFont typeface="+mj-lt"/>
              <a:buAutoNum type="arabicPeriod"/>
            </a:pPr>
            <a:r>
              <a:rPr lang="ru-RU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Брендированные образовательные дисциплины + их сопровождение</a:t>
            </a:r>
          </a:p>
          <a:p>
            <a:pPr marL="457200" indent="-457200">
              <a:lnSpc>
                <a:spcPct val="150000"/>
              </a:lnSpc>
              <a:buClr>
                <a:srgbClr val="3A729A"/>
              </a:buClr>
              <a:buFont typeface="+mj-lt"/>
              <a:buAutoNum type="arabicPeriod"/>
            </a:pPr>
            <a:r>
              <a:rPr lang="ru-RU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Сообщества и клубы</a:t>
            </a:r>
          </a:p>
          <a:p>
            <a:pPr marL="457200" indent="-457200">
              <a:lnSpc>
                <a:spcPct val="150000"/>
              </a:lnSpc>
              <a:buClr>
                <a:srgbClr val="3A729A"/>
              </a:buClr>
              <a:buFont typeface="+mj-lt"/>
              <a:buAutoNum type="arabicPeriod"/>
            </a:pPr>
            <a:r>
              <a:rPr lang="ru-RU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Брендированные пространства </a:t>
            </a:r>
          </a:p>
          <a:p>
            <a:pPr marL="457200" indent="-457200">
              <a:lnSpc>
                <a:spcPct val="150000"/>
              </a:lnSpc>
              <a:buClr>
                <a:srgbClr val="3A729A"/>
              </a:buClr>
              <a:buFont typeface="+mj-lt"/>
              <a:buAutoNum type="arabicPeriod"/>
            </a:pPr>
            <a:r>
              <a:rPr lang="ru-RU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Совместные исследования и разработки</a:t>
            </a:r>
          </a:p>
          <a:p>
            <a:pPr marL="457200" indent="-457200">
              <a:lnSpc>
                <a:spcPct val="150000"/>
              </a:lnSpc>
              <a:buClr>
                <a:srgbClr val="3A729A"/>
              </a:buClr>
              <a:buFont typeface="+mj-lt"/>
              <a:buAutoNum type="arabicPeriod"/>
            </a:pPr>
            <a:r>
              <a:rPr lang="ru-RU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Партнерство в Образовательной программе или траектория под брендом компании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80980AE4-0C6C-2689-82D1-B311B4934B94}"/>
              </a:ext>
            </a:extLst>
          </p:cNvPr>
          <p:cNvSpPr/>
          <p:nvPr/>
        </p:nvSpPr>
        <p:spPr>
          <a:xfrm>
            <a:off x="2115937" y="214219"/>
            <a:ext cx="774603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3A729A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ТРАДИЦИОННЫЕ ПУТИ СОТРУДНИЧЕСТВА</a:t>
            </a:r>
            <a:r>
              <a:rPr lang="ru-RU" sz="24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6DFF96A-49D8-1145-ADEE-0244DB43AFB4}"/>
              </a:ext>
            </a:extLst>
          </p:cNvPr>
          <p:cNvSpPr txBox="1"/>
          <p:nvPr/>
        </p:nvSpPr>
        <p:spPr>
          <a:xfrm>
            <a:off x="463296" y="1056460"/>
            <a:ext cx="1131973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Одно из ключевых мероприятий с компаниями – </a:t>
            </a:r>
            <a:r>
              <a:rPr lang="ru-RU" sz="2000" b="1" dirty="0">
                <a:solidFill>
                  <a:srgbClr val="3A729A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Вселенная ИРИТ-РТФ</a:t>
            </a:r>
          </a:p>
          <a:p>
            <a:r>
              <a:rPr lang="ru-RU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13 </a:t>
            </a:r>
            <a:r>
              <a:rPr lang="ru-RU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компаний участников</a:t>
            </a:r>
          </a:p>
          <a:p>
            <a:r>
              <a:rPr lang="ru-RU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150 </a:t>
            </a:r>
            <a:r>
              <a:rPr lang="ru-RU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школьников</a:t>
            </a:r>
            <a:r>
              <a:rPr lang="ru-RU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</a:t>
            </a:r>
            <a:r>
              <a:rPr lang="ru-RU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350 </a:t>
            </a:r>
            <a:r>
              <a:rPr lang="ru-RU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студентов</a:t>
            </a:r>
          </a:p>
          <a:p>
            <a:r>
              <a:rPr lang="ru-RU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4 </a:t>
            </a:r>
            <a:r>
              <a:rPr lang="ru-RU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лекции</a:t>
            </a:r>
            <a:r>
              <a:rPr lang="ru-RU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</a:t>
            </a:r>
            <a:r>
              <a:rPr lang="ru-RU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19 </a:t>
            </a:r>
            <a:r>
              <a:rPr lang="ru-RU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мастер-классов</a:t>
            </a: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44DC6BD2-9880-8BEF-ABBA-EC665FBAC4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296" y="2760475"/>
            <a:ext cx="5407568" cy="3605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>
            <a:extLst>
              <a:ext uri="{FF2B5EF4-FFF2-40B4-BE49-F238E27FC236}">
                <a16:creationId xmlns:a16="http://schemas.microsoft.com/office/drawing/2014/main" id="{465D85C3-74F7-3CB2-50FB-129F07D98B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7842" y="2760475"/>
            <a:ext cx="5407570" cy="3605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CD6D36C4-E972-4467-93A2-6B27CF7A4E44}"/>
              </a:ext>
            </a:extLst>
          </p:cNvPr>
          <p:cNvSpPr/>
          <p:nvPr/>
        </p:nvSpPr>
        <p:spPr>
          <a:xfrm>
            <a:off x="2115937" y="214219"/>
            <a:ext cx="551625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3A729A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СОВМЕСТНЫЕ МЕРОПРИЯТИЯ</a:t>
            </a:r>
            <a:r>
              <a:rPr lang="ru-RU" sz="24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19288604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55B5968-AAEB-F6A3-5A63-E2148D52E3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089" y="251664"/>
            <a:ext cx="10648195" cy="827628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>
                <a:effectLst/>
                <a:latin typeface="HelveticaNeueCyr"/>
              </a:rPr>
              <a:t>Университетские кампусы и город: кооперация ради конкурентоспособности (</a:t>
            </a:r>
            <a:r>
              <a:rPr lang="ru-RU" sz="2000" dirty="0">
                <a:effectLst/>
                <a:latin typeface="HelveticaNeueCyr"/>
              </a:rPr>
              <a:t>Август 2021) </a:t>
            </a:r>
            <a:endParaRPr lang="ru-RU" sz="4800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A58D2BB-5FAC-7B37-1F89-A905F72067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AC15E-FCD1-4167-800F-1DB8497ABFCE}" type="slidenum">
              <a:rPr lang="ru-RU" smtClean="0"/>
              <a:t>12</a:t>
            </a:fld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12DB67F-193C-46D1-5149-5ADFAC9C3F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570" y="1642336"/>
            <a:ext cx="11047715" cy="507913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855235A-5DA2-6CF0-C8C1-0447763D8C6E}"/>
              </a:ext>
            </a:extLst>
          </p:cNvPr>
          <p:cNvSpPr txBox="1"/>
          <p:nvPr/>
        </p:nvSpPr>
        <p:spPr>
          <a:xfrm>
            <a:off x="9115865" y="2954215"/>
            <a:ext cx="13223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Сообщества</a:t>
            </a:r>
          </a:p>
        </p:txBody>
      </p:sp>
    </p:spTree>
    <p:extLst>
      <p:ext uri="{BB962C8B-B14F-4D97-AF65-F5344CB8AC3E}">
        <p14:creationId xmlns:p14="http://schemas.microsoft.com/office/powerpoint/2010/main" val="21567404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A804D33-038B-8E4E-94E1-9786C1CA21E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222"/>
          <a:stretch/>
        </p:blipFill>
        <p:spPr>
          <a:xfrm>
            <a:off x="4019424" y="966762"/>
            <a:ext cx="7919106" cy="5545325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E1D59C5-668C-B347-B8EC-72FDF3B991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470" y="38416"/>
            <a:ext cx="6892918" cy="820089"/>
          </a:xfrm>
        </p:spPr>
        <p:txBody>
          <a:bodyPr>
            <a:normAutofit/>
          </a:bodyPr>
          <a:lstStyle/>
          <a:p>
            <a:r>
              <a:rPr lang="ru-RU" dirty="0"/>
              <a:t>Формирование кластера</a:t>
            </a:r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BE1A0B9B-E5CB-4D48-B231-785BAE49C797}"/>
              </a:ext>
            </a:extLst>
          </p:cNvPr>
          <p:cNvCxnSpPr>
            <a:cxnSpLocks/>
          </p:cNvCxnSpPr>
          <p:nvPr/>
        </p:nvCxnSpPr>
        <p:spPr>
          <a:xfrm>
            <a:off x="6801776" y="1683025"/>
            <a:ext cx="0" cy="980661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146" name="Picture 2">
            <a:extLst>
              <a:ext uri="{FF2B5EF4-FFF2-40B4-BE49-F238E27FC236}">
                <a16:creationId xmlns:a16="http://schemas.microsoft.com/office/drawing/2014/main" id="{35D3C499-F92B-194B-AE58-683D05FBE9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9153" y="1302900"/>
            <a:ext cx="1842593" cy="403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9A71D1B5-629E-2649-A132-ABBEEC3B47D5}"/>
              </a:ext>
            </a:extLst>
          </p:cNvPr>
          <p:cNvCxnSpPr>
            <a:cxnSpLocks/>
          </p:cNvCxnSpPr>
          <p:nvPr/>
        </p:nvCxnSpPr>
        <p:spPr>
          <a:xfrm>
            <a:off x="11310861" y="3168748"/>
            <a:ext cx="0" cy="980661"/>
          </a:xfrm>
          <a:prstGeom prst="line">
            <a:avLst/>
          </a:prstGeom>
          <a:ln w="12700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148" name="Picture 4">
            <a:extLst>
              <a:ext uri="{FF2B5EF4-FFF2-40B4-BE49-F238E27FC236}">
                <a16:creationId xmlns:a16="http://schemas.microsoft.com/office/drawing/2014/main" id="{013FCF44-BFC6-B544-BF25-7A26C98EF0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75558" y="8798156"/>
            <a:ext cx="151251" cy="45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>
            <a:extLst>
              <a:ext uri="{FF2B5EF4-FFF2-40B4-BE49-F238E27FC236}">
                <a16:creationId xmlns:a16="http://schemas.microsoft.com/office/drawing/2014/main" id="{2ABE5AA1-4B16-DC4D-8091-25FDE38B55C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679" t="34901" r="3410" b="35162"/>
          <a:stretch/>
        </p:blipFill>
        <p:spPr bwMode="auto">
          <a:xfrm>
            <a:off x="9211388" y="1409776"/>
            <a:ext cx="1060173" cy="4546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A4B5C583-ABAF-7841-BE1F-4F41D05ABF5E}"/>
              </a:ext>
            </a:extLst>
          </p:cNvPr>
          <p:cNvCxnSpPr>
            <a:cxnSpLocks/>
          </p:cNvCxnSpPr>
          <p:nvPr/>
        </p:nvCxnSpPr>
        <p:spPr>
          <a:xfrm>
            <a:off x="9424308" y="1864420"/>
            <a:ext cx="0" cy="980661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Овал 7">
            <a:extLst>
              <a:ext uri="{FF2B5EF4-FFF2-40B4-BE49-F238E27FC236}">
                <a16:creationId xmlns:a16="http://schemas.microsoft.com/office/drawing/2014/main" id="{B376BD02-482D-6A40-897B-E593E151FFF1}"/>
              </a:ext>
            </a:extLst>
          </p:cNvPr>
          <p:cNvSpPr/>
          <p:nvPr/>
        </p:nvSpPr>
        <p:spPr>
          <a:xfrm>
            <a:off x="11232188" y="3998951"/>
            <a:ext cx="157347" cy="14116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>
            <a:extLst>
              <a:ext uri="{FF2B5EF4-FFF2-40B4-BE49-F238E27FC236}">
                <a16:creationId xmlns:a16="http://schemas.microsoft.com/office/drawing/2014/main" id="{755AA6C8-3617-E04A-91DB-1D01822209F0}"/>
              </a:ext>
            </a:extLst>
          </p:cNvPr>
          <p:cNvSpPr/>
          <p:nvPr/>
        </p:nvSpPr>
        <p:spPr>
          <a:xfrm>
            <a:off x="9316582" y="2845081"/>
            <a:ext cx="157347" cy="14116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id="{355B27E6-9868-F046-AF44-6B5C62A04557}"/>
              </a:ext>
            </a:extLst>
          </p:cNvPr>
          <p:cNvSpPr/>
          <p:nvPr/>
        </p:nvSpPr>
        <p:spPr>
          <a:xfrm>
            <a:off x="6723103" y="2624974"/>
            <a:ext cx="157347" cy="14116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 descr="Изображение выглядит как карта, Аэрофотосъемка, С высоты птичьего полета, воздушный&#10;&#10;Автоматически созданное описание">
            <a:extLst>
              <a:ext uri="{FF2B5EF4-FFF2-40B4-BE49-F238E27FC236}">
                <a16:creationId xmlns:a16="http://schemas.microsoft.com/office/drawing/2014/main" id="{8C6C4ED9-922A-D344-A249-009A7FF8D107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55" t="14516" r="36466" b="5802"/>
          <a:stretch/>
        </p:blipFill>
        <p:spPr>
          <a:xfrm>
            <a:off x="100840" y="1864420"/>
            <a:ext cx="4256858" cy="493159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5DC749E-501D-2B1A-4448-A8D34A8FD5D9}"/>
              </a:ext>
            </a:extLst>
          </p:cNvPr>
          <p:cNvSpPr txBox="1"/>
          <p:nvPr/>
        </p:nvSpPr>
        <p:spPr>
          <a:xfrm>
            <a:off x="301319" y="805848"/>
            <a:ext cx="60983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Радиоэлектроника, ИТ, управление, аналитики, экономика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466A1E2-B351-8093-2DB7-C05005F4AD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3331" y="6108082"/>
            <a:ext cx="1436460" cy="8080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Овал 9">
            <a:extLst>
              <a:ext uri="{FF2B5EF4-FFF2-40B4-BE49-F238E27FC236}">
                <a16:creationId xmlns:a16="http://schemas.microsoft.com/office/drawing/2014/main" id="{160D641A-B2D0-1EFA-8D91-F8FB94EF1188}"/>
              </a:ext>
            </a:extLst>
          </p:cNvPr>
          <p:cNvSpPr/>
          <p:nvPr/>
        </p:nvSpPr>
        <p:spPr>
          <a:xfrm>
            <a:off x="10046247" y="4953207"/>
            <a:ext cx="157347" cy="14116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F101960B-01C7-5C4B-B92E-FE346B0F5C14}"/>
              </a:ext>
            </a:extLst>
          </p:cNvPr>
          <p:cNvCxnSpPr>
            <a:cxnSpLocks/>
          </p:cNvCxnSpPr>
          <p:nvPr/>
        </p:nvCxnSpPr>
        <p:spPr>
          <a:xfrm flipH="1">
            <a:off x="10124920" y="5094372"/>
            <a:ext cx="1" cy="1257022"/>
          </a:xfrm>
          <a:prstGeom prst="line">
            <a:avLst/>
          </a:prstGeom>
          <a:ln w="12700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581196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24F04706-8CD0-4F5D-A414-C98BFB420D1C}"/>
              </a:ext>
            </a:extLst>
          </p:cNvPr>
          <p:cNvSpPr/>
          <p:nvPr/>
        </p:nvSpPr>
        <p:spPr>
          <a:xfrm>
            <a:off x="301204" y="214219"/>
            <a:ext cx="994535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3A729A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КАМПУС – ТОЧКА ПРИТЯЖЕНИЯ ТАЛАНТОВ И НОВОГО</a:t>
            </a:r>
            <a:r>
              <a:rPr lang="ru-RU" sz="24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2B1810E-295F-99F6-82E1-FC8FECBC5090}"/>
              </a:ext>
            </a:extLst>
          </p:cNvPr>
          <p:cNvSpPr txBox="1"/>
          <p:nvPr/>
        </p:nvSpPr>
        <p:spPr>
          <a:xfrm>
            <a:off x="188793" y="1052725"/>
            <a:ext cx="5275385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ru-RU" sz="2400" dirty="0"/>
              <a:t>У</a:t>
            </a:r>
            <a:r>
              <a:rPr lang="ru-RU" sz="2400" dirty="0">
                <a:effectLst/>
              </a:rPr>
              <a:t>держание и привлечения талантов</a:t>
            </a:r>
          </a:p>
          <a:p>
            <a:pPr marL="914400" lvl="1" indent="-457200">
              <a:buFont typeface="+mj-lt"/>
              <a:buAutoNum type="arabicPeriod"/>
            </a:pPr>
            <a:r>
              <a:rPr lang="ru-RU" sz="2400" dirty="0">
                <a:effectLst/>
              </a:rPr>
              <a:t>Школьники</a:t>
            </a:r>
          </a:p>
          <a:p>
            <a:pPr marL="914400" lvl="1" indent="-457200">
              <a:buFont typeface="+mj-lt"/>
              <a:buAutoNum type="arabicPeriod"/>
            </a:pPr>
            <a:r>
              <a:rPr lang="ru-RU" sz="2400" dirty="0"/>
              <a:t>Студенты</a:t>
            </a:r>
          </a:p>
          <a:p>
            <a:pPr marL="914400" lvl="1" indent="-457200">
              <a:buFont typeface="+mj-lt"/>
              <a:buAutoNum type="arabicPeriod"/>
            </a:pPr>
            <a:r>
              <a:rPr lang="ru-RU" sz="2400" dirty="0"/>
              <a:t>С</a:t>
            </a:r>
            <a:r>
              <a:rPr lang="ru-RU" sz="2400" dirty="0">
                <a:effectLst/>
              </a:rPr>
              <a:t>отрудники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dirty="0"/>
              <a:t>Расширение рынка образовательных услуг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dirty="0"/>
              <a:t>Культура круглосуточного доступа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2F40CDC-A3B7-E400-DF20-C4D9591FCD5E}"/>
              </a:ext>
            </a:extLst>
          </p:cNvPr>
          <p:cNvSpPr txBox="1"/>
          <p:nvPr/>
        </p:nvSpPr>
        <p:spPr>
          <a:xfrm>
            <a:off x="5766532" y="934913"/>
            <a:ext cx="6236675" cy="5878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Bef>
                <a:spcPts val="600"/>
              </a:spcBef>
              <a:buFont typeface="+mj-lt"/>
              <a:buAutoNum type="arabicPeriod"/>
            </a:pPr>
            <a:r>
              <a:rPr lang="ru-RU" sz="2400" dirty="0"/>
              <a:t>П</a:t>
            </a:r>
            <a:r>
              <a:rPr lang="ru-RU" sz="2400" dirty="0">
                <a:effectLst/>
              </a:rPr>
              <a:t>ространство для апробации технологий:</a:t>
            </a:r>
          </a:p>
          <a:p>
            <a:pPr marL="914400" lvl="1" indent="-4572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2400" dirty="0">
                <a:effectLst/>
              </a:rPr>
              <a:t>Пилотная площадка для обкатки цифровых сервисов.</a:t>
            </a:r>
          </a:p>
          <a:p>
            <a:pPr marL="914400" lvl="1" indent="-4572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2400" dirty="0">
                <a:effectLst/>
              </a:rPr>
              <a:t>Новые технологии в образовании для студентов и преподавателей</a:t>
            </a:r>
          </a:p>
          <a:p>
            <a:pPr marL="914400" lvl="1" indent="-4572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2400" u="sng" dirty="0"/>
              <a:t>Новые и принципиально новые образовательные программы</a:t>
            </a:r>
            <a:endParaRPr lang="ru-RU" sz="2400" u="sng" dirty="0">
              <a:effectLst/>
            </a:endParaRPr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</a:pPr>
            <a:r>
              <a:rPr lang="ru-RU" sz="2400" dirty="0">
                <a:effectLst/>
              </a:rPr>
              <a:t>Пространство тесного взаимодействия с компаниями</a:t>
            </a:r>
          </a:p>
          <a:p>
            <a:pPr marL="914400" lvl="1" indent="-4572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2400" dirty="0">
                <a:effectLst/>
              </a:rPr>
              <a:t>сложных студенческих проектов</a:t>
            </a:r>
          </a:p>
          <a:p>
            <a:pPr marL="914400" lvl="1" indent="-4572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2400" dirty="0">
                <a:effectLst/>
              </a:rPr>
              <a:t>для междисциплинарного </a:t>
            </a:r>
            <a:r>
              <a:rPr lang="en-US" sz="2400" dirty="0">
                <a:effectLst/>
              </a:rPr>
              <a:t>R&amp;D</a:t>
            </a:r>
            <a:endParaRPr lang="ru-RU" sz="2400" dirty="0">
              <a:effectLst/>
            </a:endParaRPr>
          </a:p>
          <a:p>
            <a:pPr marL="914400" lvl="1" indent="-4572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2400" dirty="0">
                <a:effectLst/>
              </a:rPr>
              <a:t>высокотехнологичных стартапов</a:t>
            </a:r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</a:pPr>
            <a:r>
              <a:rPr lang="ru-RU" sz="2400" dirty="0"/>
              <a:t>Территория для событий регионального и федерального масштаба</a:t>
            </a:r>
            <a:endParaRPr lang="ru-RU" sz="24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6830105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3A0A70B-7CDA-4753-B090-807757E60D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319" y="80772"/>
            <a:ext cx="8284029" cy="97372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z="2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Центр российских вычислительных технологий</a:t>
            </a:r>
          </a:p>
        </p:txBody>
      </p: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64D2A1F7-CC66-4993-8410-85899052200C}"/>
              </a:ext>
            </a:extLst>
          </p:cNvPr>
          <p:cNvGrpSpPr/>
          <p:nvPr/>
        </p:nvGrpSpPr>
        <p:grpSpPr>
          <a:xfrm>
            <a:off x="738845" y="3776257"/>
            <a:ext cx="787400" cy="1244600"/>
            <a:chOff x="6197600" y="4013200"/>
            <a:chExt cx="787400" cy="1244600"/>
          </a:xfrm>
        </p:grpSpPr>
        <p:sp>
          <p:nvSpPr>
            <p:cNvPr id="11" name="Цилиндр 10">
              <a:extLst>
                <a:ext uri="{FF2B5EF4-FFF2-40B4-BE49-F238E27FC236}">
                  <a16:creationId xmlns:a16="http://schemas.microsoft.com/office/drawing/2014/main" id="{BC233960-C6FB-4148-AA9C-57055E595107}"/>
                </a:ext>
              </a:extLst>
            </p:cNvPr>
            <p:cNvSpPr/>
            <p:nvPr/>
          </p:nvSpPr>
          <p:spPr>
            <a:xfrm>
              <a:off x="6197600" y="4572000"/>
              <a:ext cx="787400" cy="685800"/>
            </a:xfrm>
            <a:prstGeom prst="can">
              <a:avLst/>
            </a:prstGeom>
            <a:solidFill>
              <a:srgbClr val="92D050">
                <a:alpha val="77000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b="1" dirty="0"/>
            </a:p>
          </p:txBody>
        </p:sp>
        <p:sp>
          <p:nvSpPr>
            <p:cNvPr id="12" name="Цилиндр 11">
              <a:extLst>
                <a:ext uri="{FF2B5EF4-FFF2-40B4-BE49-F238E27FC236}">
                  <a16:creationId xmlns:a16="http://schemas.microsoft.com/office/drawing/2014/main" id="{676FBB9A-6F61-49D9-A5EB-4B8496C8647F}"/>
                </a:ext>
              </a:extLst>
            </p:cNvPr>
            <p:cNvSpPr/>
            <p:nvPr/>
          </p:nvSpPr>
          <p:spPr>
            <a:xfrm>
              <a:off x="6197600" y="4013200"/>
              <a:ext cx="787400" cy="685800"/>
            </a:xfrm>
            <a:prstGeom prst="can">
              <a:avLst/>
            </a:prstGeom>
            <a:solidFill>
              <a:schemeClr val="tx1">
                <a:lumMod val="75000"/>
                <a:lumOff val="25000"/>
                <a:alpha val="77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b="1" dirty="0"/>
            </a:p>
          </p:txBody>
        </p:sp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178EA57-2E79-44E9-8D8A-65EAFEB80F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370" b="90758" l="10000" r="93784">
                        <a14:foregroundMark x1="10135" y1="45735" x2="10135" y2="45735"/>
                        <a14:foregroundMark x1="19324" y1="43839" x2="19324" y2="43839"/>
                        <a14:foregroundMark x1="18919" y1="36493" x2="18919" y2="36493"/>
                        <a14:foregroundMark x1="24459" y1="44076" x2="24459" y2="44076"/>
                        <a14:foregroundMark x1="33378" y1="44787" x2="33378" y2="44787"/>
                        <a14:foregroundMark x1="45676" y1="46445" x2="45676" y2="46445"/>
                        <a14:foregroundMark x1="40541" y1="59716" x2="40541" y2="59716"/>
                        <a14:foregroundMark x1="12432" y1="67773" x2="21478" y2="66389"/>
                        <a14:foregroundMark x1="46216" y1="58294" x2="46216" y2="58294"/>
                        <a14:foregroundMark x1="48919" y1="57583" x2="48919" y2="57583"/>
                        <a14:foregroundMark x1="71622" y1="56872" x2="71622" y2="56872"/>
                        <a14:foregroundMark x1="72297" y1="49526" x2="72027" y2="55450"/>
                        <a14:foregroundMark x1="72568" y1="53081" x2="73919" y2="54028"/>
                        <a14:foregroundMark x1="81622" y1="41706" x2="81892" y2="41469"/>
                        <a14:foregroundMark x1="72973" y1="9242" x2="72973" y2="9242"/>
                        <a14:foregroundMark x1="72703" y1="32938" x2="72703" y2="32938"/>
                        <a14:foregroundMark x1="73919" y1="19431" x2="73919" y2="19431"/>
                        <a14:foregroundMark x1="67973" y1="18246" x2="67973" y2="18246"/>
                        <a14:foregroundMark x1="76081" y1="18720" x2="76081" y2="18720"/>
                        <a14:foregroundMark x1="76486" y1="22275" x2="76486" y2="22275"/>
                        <a14:foregroundMark x1="73243" y1="2370" x2="73243" y2="2370"/>
                        <a14:foregroundMark x1="93784" y1="80095" x2="93784" y2="80095"/>
                        <a14:foregroundMark x1="82568" y1="90758" x2="82568" y2="90758"/>
                        <a14:foregroundMark x1="67568" y1="22749" x2="67568" y2="22749"/>
                        <a14:foregroundMark x1="66757" y1="24171" x2="66757" y2="24171"/>
                        <a14:foregroundMark x1="72162" y1="33886" x2="72162" y2="33886"/>
                        <a14:foregroundMark x1="72297" y1="48578" x2="72297" y2="48578"/>
                        <a14:foregroundMark x1="74054" y1="41706" x2="73919" y2="62796"/>
                        <a14:foregroundMark x1="73919" y1="62796" x2="74730" y2="50000"/>
                        <a14:backgroundMark x1="31757" y1="64929" x2="31757" y2="64929"/>
                        <a14:backgroundMark x1="31757" y1="64218" x2="31757" y2="64218"/>
                        <a14:backgroundMark x1="32297" y1="64455" x2="32297" y2="64455"/>
                        <a14:backgroundMark x1="30270" y1="65166" x2="30270" y2="65166"/>
                        <a14:backgroundMark x1="30000" y1="65166" x2="30000" y2="65166"/>
                        <a14:backgroundMark x1="33108" y1="65166" x2="22027" y2="6777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8240" y="5031151"/>
            <a:ext cx="1017254" cy="580109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1F44EEE-183C-4983-B2DE-1B6F4FA617F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334" b="93311" l="7621" r="95089">
                        <a14:foregroundMark x1="9314" y1="33023" x2="7705" y2="47502"/>
                        <a14:foregroundMark x1="7705" y1="47502" x2="9314" y2="57748"/>
                        <a14:foregroundMark x1="39119" y1="91871" x2="55292" y2="93480"/>
                        <a14:foregroundMark x1="91617" y1="51566" x2="88823" y2="36833"/>
                        <a14:foregroundMark x1="88823" y1="36833" x2="80694" y2="24471"/>
                        <a14:foregroundMark x1="80694" y1="24471" x2="66554" y2="15495"/>
                        <a14:foregroundMark x1="66554" y1="15495" x2="32430" y2="10076"/>
                        <a14:foregroundMark x1="32430" y1="10076" x2="21931" y2="12024"/>
                        <a14:foregroundMark x1="70618" y1="31668" x2="42083" y2="16850"/>
                        <a14:foregroundMark x1="89162" y1="43522" x2="89077" y2="29805"/>
                        <a14:foregroundMark x1="89077" y1="29805" x2="66215" y2="14141"/>
                        <a14:foregroundMark x1="66215" y1="14141" x2="51820" y2="9568"/>
                        <a14:foregroundMark x1="51820" y1="9568" x2="38357" y2="11262"/>
                        <a14:foregroundMark x1="38357" y1="11262" x2="24979" y2="17273"/>
                        <a14:foregroundMark x1="24979" y1="17273" x2="15411" y2="27942"/>
                        <a14:foregroundMark x1="15411" y1="27942" x2="14141" y2="32176"/>
                        <a14:foregroundMark x1="92633" y1="66892" x2="95089" y2="53006"/>
                        <a14:foregroundMark x1="95089" y1="53006" x2="92633" y2="39966"/>
                        <a14:foregroundMark x1="63590" y1="5843" x2="37257" y2="533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845" y="3922424"/>
            <a:ext cx="493399" cy="493399"/>
          </a:xfrm>
          <a:prstGeom prst="rect">
            <a:avLst/>
          </a:prstGeom>
        </p:spPr>
      </p:pic>
      <p:sp>
        <p:nvSpPr>
          <p:cNvPr id="22" name="Цилиндр 21">
            <a:extLst>
              <a:ext uri="{FF2B5EF4-FFF2-40B4-BE49-F238E27FC236}">
                <a16:creationId xmlns:a16="http://schemas.microsoft.com/office/drawing/2014/main" id="{3E1BC815-CFC0-4472-A1B1-A0CAF2468060}"/>
              </a:ext>
            </a:extLst>
          </p:cNvPr>
          <p:cNvSpPr/>
          <p:nvPr/>
        </p:nvSpPr>
        <p:spPr>
          <a:xfrm>
            <a:off x="1896289" y="4395306"/>
            <a:ext cx="787400" cy="685800"/>
          </a:xfrm>
          <a:prstGeom prst="can">
            <a:avLst/>
          </a:prstGeom>
          <a:solidFill>
            <a:srgbClr val="63AA5E">
              <a:alpha val="76863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sp>
        <p:nvSpPr>
          <p:cNvPr id="52" name="Цилиндр 51">
            <a:extLst>
              <a:ext uri="{FF2B5EF4-FFF2-40B4-BE49-F238E27FC236}">
                <a16:creationId xmlns:a16="http://schemas.microsoft.com/office/drawing/2014/main" id="{B9429D36-1AF7-44D6-AF18-A6DC2EB31CCE}"/>
              </a:ext>
            </a:extLst>
          </p:cNvPr>
          <p:cNvSpPr/>
          <p:nvPr/>
        </p:nvSpPr>
        <p:spPr>
          <a:xfrm>
            <a:off x="738742" y="4980270"/>
            <a:ext cx="2044215" cy="682058"/>
          </a:xfrm>
          <a:prstGeom prst="can">
            <a:avLst>
              <a:gd name="adj" fmla="val 50000"/>
            </a:avLst>
          </a:prstGeom>
          <a:solidFill>
            <a:srgbClr val="00B050">
              <a:alpha val="86000"/>
            </a:srgb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ru-RU" sz="2800" dirty="0"/>
          </a:p>
        </p:txBody>
      </p:sp>
      <p:sp>
        <p:nvSpPr>
          <p:cNvPr id="53" name="Цилиндр 52">
            <a:extLst>
              <a:ext uri="{FF2B5EF4-FFF2-40B4-BE49-F238E27FC236}">
                <a16:creationId xmlns:a16="http://schemas.microsoft.com/office/drawing/2014/main" id="{1C7EB02D-4764-4333-B75C-B51DE7ADF380}"/>
              </a:ext>
            </a:extLst>
          </p:cNvPr>
          <p:cNvSpPr/>
          <p:nvPr/>
        </p:nvSpPr>
        <p:spPr>
          <a:xfrm>
            <a:off x="7927134" y="4243158"/>
            <a:ext cx="818990" cy="685800"/>
          </a:xfrm>
          <a:prstGeom prst="can">
            <a:avLst/>
          </a:prstGeom>
          <a:solidFill>
            <a:schemeClr val="bg1">
              <a:alpha val="80000"/>
            </a:schemeClr>
          </a:solidFill>
          <a:ln>
            <a:solidFill>
              <a:schemeClr val="accent1">
                <a:shade val="50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pic>
        <p:nvPicPr>
          <p:cNvPr id="54" name="Рисунок 53">
            <a:extLst>
              <a:ext uri="{FF2B5EF4-FFF2-40B4-BE49-F238E27FC236}">
                <a16:creationId xmlns:a16="http://schemas.microsoft.com/office/drawing/2014/main" id="{496FB745-F1FA-4E9C-9A1D-B5B308930AEB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6107" y="5271441"/>
            <a:ext cx="1529484" cy="268710"/>
          </a:xfrm>
          <a:prstGeom prst="rect">
            <a:avLst/>
          </a:prstGeom>
        </p:spPr>
      </p:pic>
      <p:sp>
        <p:nvSpPr>
          <p:cNvPr id="80" name="Цилиндр 79">
            <a:extLst>
              <a:ext uri="{FF2B5EF4-FFF2-40B4-BE49-F238E27FC236}">
                <a16:creationId xmlns:a16="http://schemas.microsoft.com/office/drawing/2014/main" id="{AEA6E54E-CC6B-4F64-B458-38865FB31B15}"/>
              </a:ext>
            </a:extLst>
          </p:cNvPr>
          <p:cNvSpPr/>
          <p:nvPr/>
        </p:nvSpPr>
        <p:spPr>
          <a:xfrm>
            <a:off x="7916504" y="3635054"/>
            <a:ext cx="818990" cy="685800"/>
          </a:xfrm>
          <a:prstGeom prst="can">
            <a:avLst/>
          </a:prstGeom>
          <a:solidFill>
            <a:schemeClr val="bg1">
              <a:alpha val="80000"/>
            </a:schemeClr>
          </a:solidFill>
          <a:ln>
            <a:solidFill>
              <a:schemeClr val="accent1">
                <a:shade val="50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pic>
        <p:nvPicPr>
          <p:cNvPr id="55" name="Рисунок 54">
            <a:extLst>
              <a:ext uri="{FF2B5EF4-FFF2-40B4-BE49-F238E27FC236}">
                <a16:creationId xmlns:a16="http://schemas.microsoft.com/office/drawing/2014/main" id="{7266B61D-1707-4087-91A6-72C10CCC253B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500" b="90000" l="6375" r="96625">
                        <a14:foregroundMark x1="10000" y1="26000" x2="10000" y2="26000"/>
                        <a14:foregroundMark x1="19250" y1="21333" x2="20125" y2="28833"/>
                        <a14:foregroundMark x1="35250" y1="20500" x2="35250" y2="25333"/>
                        <a14:foregroundMark x1="42750" y1="23333" x2="42750" y2="27833"/>
                        <a14:foregroundMark x1="54375" y1="19167" x2="54625" y2="30500"/>
                        <a14:foregroundMark x1="58500" y1="18833" x2="59250" y2="19833"/>
                        <a14:foregroundMark x1="63375" y1="23333" x2="63375" y2="23333"/>
                        <a14:foregroundMark x1="59500" y1="23000" x2="59500" y2="23000"/>
                        <a14:foregroundMark x1="59250" y1="25333" x2="52500" y2="31500"/>
                        <a14:foregroundMark x1="45875" y1="15833" x2="59750" y2="19500"/>
                        <a14:foregroundMark x1="85500" y1="20500" x2="90250" y2="26500"/>
                        <a14:foregroundMark x1="87125" y1="23667" x2="75500" y2="29833"/>
                        <a14:foregroundMark x1="88625" y1="31167" x2="83750" y2="29167"/>
                        <a14:foregroundMark x1="68500" y1="20167" x2="68500" y2="20167"/>
                        <a14:foregroundMark x1="68500" y1="19167" x2="68500" y2="19167"/>
                        <a14:foregroundMark x1="68000" y1="20167" x2="69000" y2="22667"/>
                        <a14:foregroundMark x1="63125" y1="19833" x2="63625" y2="17500"/>
                        <a14:foregroundMark x1="71375" y1="16500" x2="69000" y2="14667"/>
                        <a14:foregroundMark x1="73750" y1="17167" x2="73750" y2="17167"/>
                        <a14:foregroundMark x1="74500" y1="23667" x2="74500" y2="23667"/>
                        <a14:foregroundMark x1="73750" y1="24333" x2="74250" y2="19500"/>
                        <a14:foregroundMark x1="10250" y1="61833" x2="10250" y2="61833"/>
                        <a14:foregroundMark x1="16000" y1="51833" x2="14875" y2="53167"/>
                        <a14:foregroundMark x1="23875" y1="67000" x2="27250" y2="62167"/>
                        <a14:foregroundMark x1="41750" y1="82500" x2="37875" y2="79333"/>
                        <a14:foregroundMark x1="53875" y1="80667" x2="51000" y2="78667"/>
                        <a14:foregroundMark x1="75500" y1="72833" x2="73125" y2="73167"/>
                        <a14:foregroundMark x1="96125" y1="58333" x2="88125" y2="59167"/>
                        <a14:foregroundMark x1="96625" y1="49500" x2="16875" y2="56333"/>
                        <a14:foregroundMark x1="16875" y1="56333" x2="91500" y2="83833"/>
                        <a14:foregroundMark x1="91500" y1="83833" x2="93500" y2="52167"/>
                        <a14:foregroundMark x1="23625" y1="18167" x2="24250" y2="27500"/>
                        <a14:foregroundMark x1="20375" y1="15833" x2="20375" y2="15833"/>
                        <a14:foregroundMark x1="61375" y1="14000" x2="60000" y2="15833"/>
                        <a14:foregroundMark x1="69375" y1="9500" x2="55375" y2="28833"/>
                        <a14:foregroundMark x1="30375" y1="11000" x2="6875" y2="16500"/>
                        <a14:foregroundMark x1="55875" y1="85167" x2="58500" y2="86167"/>
                        <a14:foregroundMark x1="56375" y1="74167" x2="39875" y2="78667"/>
                        <a14:foregroundMark x1="41500" y1="72500" x2="35500" y2="81500"/>
                        <a14:foregroundMark x1="16000" y1="48000" x2="21625" y2="53500"/>
                        <a14:foregroundMark x1="8250" y1="55333" x2="8250" y2="55333"/>
                        <a14:foregroundMark x1="6875" y1="55333" x2="6375" y2="60833"/>
                        <a14:foregroundMark x1="12125" y1="65667" x2="14375" y2="67667"/>
                        <a14:foregroundMark x1="10500" y1="68000" x2="6625" y2="67667"/>
                        <a14:foregroundMark x1="59000" y1="22333" x2="59000" y2="22333"/>
                        <a14:foregroundMark x1="80625" y1="19833" x2="76250" y2="21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5482" y="4524298"/>
            <a:ext cx="634124" cy="475592"/>
          </a:xfrm>
          <a:prstGeom prst="rect">
            <a:avLst/>
          </a:prstGeom>
        </p:spPr>
      </p:pic>
      <p:pic>
        <p:nvPicPr>
          <p:cNvPr id="56" name="Picture 8" descr="https://maktabkhooneh.org/mag/wp-content/uploads/2020/04/logo-gimp-1024x1024.png">
            <a:extLst>
              <a:ext uri="{FF2B5EF4-FFF2-40B4-BE49-F238E27FC236}">
                <a16:creationId xmlns:a16="http://schemas.microsoft.com/office/drawing/2014/main" id="{8F7E7A2A-3EDC-4EEF-884A-5D0A74A929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>
                        <a14:foregroundMark x1="27930" y1="45508" x2="29297" y2="47461"/>
                        <a14:foregroundMark x1="38770" y1="45313" x2="34961" y2="47461"/>
                        <a14:foregroundMark x1="36035" y1="44434" x2="34961" y2="44727"/>
                        <a14:foregroundMark x1="54492" y1="47656" x2="54492" y2="47656"/>
                        <a14:foregroundMark x1="58789" y1="49609" x2="58789" y2="49609"/>
                        <a14:foregroundMark x1="62891" y1="50098" x2="62891" y2="50098"/>
                        <a14:foregroundMark x1="71289" y1="47168" x2="71289" y2="47168"/>
                        <a14:foregroundMark x1="49023" y1="49023" x2="49023" y2="49023"/>
                        <a14:foregroundMark x1="57422" y1="48535" x2="56934" y2="52539"/>
                        <a14:foregroundMark x1="50684" y1="49316" x2="49609" y2="50098"/>
                        <a14:foregroundMark x1="63379" y1="49023" x2="63184" y2="51270"/>
                        <a14:foregroundMark x1="70508" y1="49023" x2="69434" y2="52051"/>
                        <a14:foregroundMark x1="66992" y1="46875" x2="61230" y2="49902"/>
                        <a14:foregroundMark x1="68848" y1="52344" x2="62305" y2="51758"/>
                        <a14:backgroundMark x1="71875" y1="48242" x2="71875" y2="482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34052" y="3504655"/>
            <a:ext cx="1222021" cy="1222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" name="Picture 4" descr="https://i2.wp.com/admin-sc.ru/wp-content/uploads/2017/09/%D0%9A%D0%BE%D0%BD%D1%81%D1%83%D0%BB%D1%8C%D1%82%D0%B0%D0%BD%D1%82%D0%BF%D0%BB%D1%8E%D1%81.jpg?w=1024">
            <a:extLst>
              <a:ext uri="{FF2B5EF4-FFF2-40B4-BE49-F238E27FC236}">
                <a16:creationId xmlns:a16="http://schemas.microsoft.com/office/drawing/2014/main" id="{24A259FA-1B30-46FA-A965-62480CBA83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screen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9961" b="89844" l="5762" r="93359">
                        <a14:foregroundMark x1="63477" y1="19238" x2="54590" y2="17773"/>
                        <a14:foregroundMark x1="54590" y1="17773" x2="29395" y2="24512"/>
                        <a14:foregroundMark x1="29395" y1="24512" x2="28125" y2="31055"/>
                        <a14:foregroundMark x1="28125" y1="31055" x2="32910" y2="41211"/>
                        <a14:foregroundMark x1="32910" y1="41211" x2="38086" y2="47363"/>
                        <a14:foregroundMark x1="38086" y1="47363" x2="43848" y2="51270"/>
                        <a14:foregroundMark x1="43848" y1="51270" x2="51367" y2="53223"/>
                        <a14:foregroundMark x1="51367" y1="53223" x2="59570" y2="48145"/>
                        <a14:foregroundMark x1="59570" y1="48145" x2="65039" y2="28711"/>
                        <a14:foregroundMark x1="65039" y1="28711" x2="64063" y2="21582"/>
                        <a14:foregroundMark x1="64063" y1="21582" x2="62500" y2="19531"/>
                        <a14:foregroundMark x1="53613" y1="40820" x2="53613" y2="40820"/>
                        <a14:foregroundMark x1="54102" y1="40820" x2="50586" y2="43457"/>
                        <a14:foregroundMark x1="42773" y1="39941" x2="46582" y2="39258"/>
                        <a14:foregroundMark x1="44629" y1="27246" x2="52637" y2="26563"/>
                        <a14:foregroundMark x1="52637" y1="26563" x2="58984" y2="23926"/>
                        <a14:foregroundMark x1="58984" y1="23926" x2="52246" y2="24414"/>
                        <a14:foregroundMark x1="52246" y1="24414" x2="45703" y2="27051"/>
                        <a14:foregroundMark x1="45703" y1="27051" x2="39258" y2="27539"/>
                        <a14:foregroundMark x1="45410" y1="59180" x2="46777" y2="59473"/>
                        <a14:foregroundMark x1="33984" y1="53418" x2="40918" y2="57520"/>
                        <a14:foregroundMark x1="40918" y1="57520" x2="53906" y2="59180"/>
                        <a14:foregroundMark x1="53906" y1="59180" x2="61719" y2="57227"/>
                        <a14:foregroundMark x1="61719" y1="57227" x2="62305" y2="56543"/>
                        <a14:foregroundMark x1="69629" y1="53027" x2="67480" y2="59766"/>
                        <a14:foregroundMark x1="67480" y1="59766" x2="53418" y2="64551"/>
                        <a14:foregroundMark x1="53418" y1="64551" x2="44727" y2="65137"/>
                        <a14:foregroundMark x1="44727" y1="65137" x2="37695" y2="62598"/>
                        <a14:foregroundMark x1="37695" y1="62598" x2="27930" y2="50977"/>
                        <a14:foregroundMark x1="27930" y1="50977" x2="27930" y2="50781"/>
                        <a14:foregroundMark x1="21582" y1="30859" x2="21582" y2="30859"/>
                        <a14:foregroundMark x1="21777" y1="30859" x2="21973" y2="35938"/>
                        <a14:foregroundMark x1="20898" y1="33301" x2="20703" y2="40332"/>
                        <a14:foregroundMark x1="20703" y1="40332" x2="20215" y2="41211"/>
                        <a14:foregroundMark x1="28418" y1="51660" x2="29199" y2="59180"/>
                        <a14:foregroundMark x1="29199" y1="59180" x2="35449" y2="61035"/>
                        <a14:foregroundMark x1="35449" y1="61035" x2="36133" y2="60547"/>
                        <a14:foregroundMark x1="71680" y1="56152" x2="60156" y2="64844"/>
                        <a14:foregroundMark x1="60156" y1="64844" x2="58984" y2="65430"/>
                        <a14:foregroundMark x1="5762" y1="79102" x2="5762" y2="79102"/>
                        <a14:foregroundMark x1="12695" y1="77441" x2="12695" y2="77441"/>
                        <a14:foregroundMark x1="21777" y1="79199" x2="21777" y2="79199"/>
                        <a14:foregroundMark x1="25488" y1="79395" x2="25488" y2="79395"/>
                        <a14:foregroundMark x1="41504" y1="79395" x2="41504" y2="79395"/>
                        <a14:foregroundMark x1="48535" y1="78711" x2="48535" y2="78711"/>
                        <a14:foregroundMark x1="54102" y1="81348" x2="54102" y2="81348"/>
                        <a14:foregroundMark x1="63184" y1="80957" x2="63184" y2="80957"/>
                        <a14:foregroundMark x1="70703" y1="73633" x2="70703" y2="73633"/>
                        <a14:foregroundMark x1="78320" y1="77441" x2="78320" y2="77441"/>
                        <a14:foregroundMark x1="81348" y1="79102" x2="81641" y2="80078"/>
                        <a14:foregroundMark x1="90527" y1="77441" x2="90527" y2="78027"/>
                        <a14:foregroundMark x1="88086" y1="80762" x2="88086" y2="80273"/>
                        <a14:foregroundMark x1="93359" y1="76758" x2="93359" y2="76758"/>
                        <a14:foregroundMark x1="39063" y1="78711" x2="39063" y2="78711"/>
                        <a14:foregroundMark x1="32617" y1="80469" x2="32617" y2="80469"/>
                        <a14:backgroundMark x1="43262" y1="81348" x2="43262" y2="81348"/>
                        <a14:backgroundMark x1="51953" y1="79199" x2="51953" y2="7919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68075" y="4489374"/>
            <a:ext cx="643828" cy="643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" name="Picture 6" descr="https://i1.wp.com/techlomedia.in/wp-content/uploads/2017/12/thunderbird-buffer-overflow.png">
            <a:extLst>
              <a:ext uri="{FF2B5EF4-FFF2-40B4-BE49-F238E27FC236}">
                <a16:creationId xmlns:a16="http://schemas.microsoft.com/office/drawing/2014/main" id="{2D0C2469-8321-4FA3-8E78-DF8DF0ACA6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screen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10000" b="90000" l="6111" r="97111">
                        <a14:foregroundMark x1="6556" y1="29778" x2="12333" y2="68444"/>
                        <a14:foregroundMark x1="6333" y1="29778" x2="6556" y2="56889"/>
                        <a14:foregroundMark x1="21111" y1="84000" x2="10000" y2="63778"/>
                        <a14:foregroundMark x1="24778" y1="75111" x2="9222" y2="64667"/>
                        <a14:foregroundMark x1="10000" y1="69333" x2="10000" y2="69333"/>
                        <a14:foregroundMark x1="13333" y1="80889" x2="17778" y2="83556"/>
                        <a14:foregroundMark x1="49000" y1="48000" x2="95333" y2="48000"/>
                        <a14:foregroundMark x1="93333" y1="53778" x2="49333" y2="53778"/>
                        <a14:foregroundMark x1="97111" y1="54667" x2="96333" y2="484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16504" y="4404161"/>
            <a:ext cx="818990" cy="409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0" name="Блок-схема: альтернативный процесс 69">
            <a:extLst>
              <a:ext uri="{FF2B5EF4-FFF2-40B4-BE49-F238E27FC236}">
                <a16:creationId xmlns:a16="http://schemas.microsoft.com/office/drawing/2014/main" id="{44415AC4-7770-4BD4-BFC3-F4364A500AA2}"/>
              </a:ext>
            </a:extLst>
          </p:cNvPr>
          <p:cNvSpPr/>
          <p:nvPr/>
        </p:nvSpPr>
        <p:spPr>
          <a:xfrm>
            <a:off x="485267" y="5931937"/>
            <a:ext cx="9052657" cy="726406"/>
          </a:xfrm>
          <a:prstGeom prst="flowChartAlternateProcess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Виртуализация</a:t>
            </a:r>
          </a:p>
        </p:txBody>
      </p:sp>
      <p:sp>
        <p:nvSpPr>
          <p:cNvPr id="77" name="Цилиндр 76">
            <a:extLst>
              <a:ext uri="{FF2B5EF4-FFF2-40B4-BE49-F238E27FC236}">
                <a16:creationId xmlns:a16="http://schemas.microsoft.com/office/drawing/2014/main" id="{1D407D6D-FBB0-4887-BC02-4B62C4BB79F3}"/>
              </a:ext>
            </a:extLst>
          </p:cNvPr>
          <p:cNvSpPr/>
          <p:nvPr/>
        </p:nvSpPr>
        <p:spPr>
          <a:xfrm>
            <a:off x="2887070" y="5002128"/>
            <a:ext cx="2044215" cy="682058"/>
          </a:xfrm>
          <a:prstGeom prst="can">
            <a:avLst>
              <a:gd name="adj" fmla="val 50000"/>
            </a:avLst>
          </a:prstGeom>
          <a:solidFill>
            <a:srgbClr val="FFC000">
              <a:alpha val="86000"/>
            </a:srgb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ru-RU" sz="2800" dirty="0"/>
          </a:p>
        </p:txBody>
      </p:sp>
      <p:pic>
        <p:nvPicPr>
          <p:cNvPr id="69" name="Рисунок 68">
            <a:extLst>
              <a:ext uri="{FF2B5EF4-FFF2-40B4-BE49-F238E27FC236}">
                <a16:creationId xmlns:a16="http://schemas.microsoft.com/office/drawing/2014/main" id="{F69DA83A-2CB2-4ED1-91A3-263B1066642C}"/>
              </a:ext>
            </a:extLst>
          </p:cNvPr>
          <p:cNvPicPr>
            <a:picLocks noChangeAspect="1"/>
          </p:cNvPicPr>
          <p:nvPr/>
        </p:nvPicPr>
        <p:blipFill>
          <a:blip r:embed="rId1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742" y="5950168"/>
            <a:ext cx="1909302" cy="697383"/>
          </a:xfrm>
          <a:prstGeom prst="rect">
            <a:avLst/>
          </a:prstGeom>
        </p:spPr>
      </p:pic>
      <p:pic>
        <p:nvPicPr>
          <p:cNvPr id="67" name="Рисунок 66">
            <a:extLst>
              <a:ext uri="{FF2B5EF4-FFF2-40B4-BE49-F238E27FC236}">
                <a16:creationId xmlns:a16="http://schemas.microsoft.com/office/drawing/2014/main" id="{96EE7A24-74FB-41B8-AA30-9AF53D2136D4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8119" y="5085136"/>
            <a:ext cx="895649" cy="536317"/>
          </a:xfrm>
          <a:prstGeom prst="rect">
            <a:avLst/>
          </a:prstGeom>
        </p:spPr>
      </p:pic>
      <p:sp>
        <p:nvSpPr>
          <p:cNvPr id="78" name="Цилиндр 77">
            <a:extLst>
              <a:ext uri="{FF2B5EF4-FFF2-40B4-BE49-F238E27FC236}">
                <a16:creationId xmlns:a16="http://schemas.microsoft.com/office/drawing/2014/main" id="{FCE26040-1633-4132-A274-890E17065C13}"/>
              </a:ext>
            </a:extLst>
          </p:cNvPr>
          <p:cNvSpPr/>
          <p:nvPr/>
        </p:nvSpPr>
        <p:spPr>
          <a:xfrm>
            <a:off x="5073892" y="4980270"/>
            <a:ext cx="2044215" cy="682058"/>
          </a:xfrm>
          <a:prstGeom prst="can">
            <a:avLst>
              <a:gd name="adj" fmla="val 50000"/>
            </a:avLst>
          </a:prstGeom>
          <a:solidFill>
            <a:srgbClr val="F72009">
              <a:alpha val="29000"/>
            </a:srgb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ru-RU" sz="2800" dirty="0"/>
          </a:p>
        </p:txBody>
      </p:sp>
      <p:pic>
        <p:nvPicPr>
          <p:cNvPr id="65" name="Рисунок 64">
            <a:extLst>
              <a:ext uri="{FF2B5EF4-FFF2-40B4-BE49-F238E27FC236}">
                <a16:creationId xmlns:a16="http://schemas.microsoft.com/office/drawing/2014/main" id="{9C6C16D3-5C84-4058-A7B9-15B4FE543A78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7434" y="4969476"/>
            <a:ext cx="1109624" cy="872640"/>
          </a:xfrm>
          <a:prstGeom prst="rect">
            <a:avLst/>
          </a:prstGeom>
        </p:spPr>
      </p:pic>
      <p:sp>
        <p:nvSpPr>
          <p:cNvPr id="79" name="Цилиндр 78">
            <a:extLst>
              <a:ext uri="{FF2B5EF4-FFF2-40B4-BE49-F238E27FC236}">
                <a16:creationId xmlns:a16="http://schemas.microsoft.com/office/drawing/2014/main" id="{A35EA57B-F3E1-4567-9976-BC5C81289A7A}"/>
              </a:ext>
            </a:extLst>
          </p:cNvPr>
          <p:cNvSpPr/>
          <p:nvPr/>
        </p:nvSpPr>
        <p:spPr>
          <a:xfrm>
            <a:off x="7322408" y="4980270"/>
            <a:ext cx="2044215" cy="682058"/>
          </a:xfrm>
          <a:prstGeom prst="can">
            <a:avLst>
              <a:gd name="adj" fmla="val 50000"/>
            </a:avLst>
          </a:prstGeom>
          <a:solidFill>
            <a:srgbClr val="00B0F0">
              <a:alpha val="29000"/>
            </a:srgb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ru-RU" sz="2800" dirty="0"/>
          </a:p>
        </p:txBody>
      </p:sp>
      <p:grpSp>
        <p:nvGrpSpPr>
          <p:cNvPr id="120" name="Группа 119">
            <a:extLst>
              <a:ext uri="{FF2B5EF4-FFF2-40B4-BE49-F238E27FC236}">
                <a16:creationId xmlns:a16="http://schemas.microsoft.com/office/drawing/2014/main" id="{84BB547B-C31E-4F09-B0F3-FEAD7873ECDC}"/>
              </a:ext>
            </a:extLst>
          </p:cNvPr>
          <p:cNvGrpSpPr/>
          <p:nvPr/>
        </p:nvGrpSpPr>
        <p:grpSpPr>
          <a:xfrm>
            <a:off x="1901604" y="3796725"/>
            <a:ext cx="787400" cy="685800"/>
            <a:chOff x="1433063" y="2683758"/>
            <a:chExt cx="787400" cy="685800"/>
          </a:xfrm>
        </p:grpSpPr>
        <p:sp>
          <p:nvSpPr>
            <p:cNvPr id="118" name="Цилиндр 117">
              <a:extLst>
                <a:ext uri="{FF2B5EF4-FFF2-40B4-BE49-F238E27FC236}">
                  <a16:creationId xmlns:a16="http://schemas.microsoft.com/office/drawing/2014/main" id="{3C5939C5-1C8D-49EF-BC2E-EC3C79052F94}"/>
                </a:ext>
              </a:extLst>
            </p:cNvPr>
            <p:cNvSpPr/>
            <p:nvPr/>
          </p:nvSpPr>
          <p:spPr>
            <a:xfrm>
              <a:off x="1433063" y="2683758"/>
              <a:ext cx="787400" cy="685800"/>
            </a:xfrm>
            <a:prstGeom prst="can">
              <a:avLst>
                <a:gd name="adj" fmla="val 13889"/>
              </a:avLst>
            </a:prstGeom>
            <a:solidFill>
              <a:schemeClr val="bg1">
                <a:alpha val="76863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b="1" dirty="0"/>
            </a:p>
          </p:txBody>
        </p:sp>
        <p:pic>
          <p:nvPicPr>
            <p:cNvPr id="117" name="Рисунок 116">
              <a:extLst>
                <a:ext uri="{FF2B5EF4-FFF2-40B4-BE49-F238E27FC236}">
                  <a16:creationId xmlns:a16="http://schemas.microsoft.com/office/drawing/2014/main" id="{D92080EB-B550-4755-8DEC-8095652EFABD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33063" y="2948722"/>
              <a:ext cx="775044" cy="223298"/>
            </a:xfrm>
            <a:prstGeom prst="rect">
              <a:avLst/>
            </a:prstGeom>
          </p:spPr>
        </p:pic>
      </p:grpSp>
      <p:sp>
        <p:nvSpPr>
          <p:cNvPr id="127" name="TextBox 126">
            <a:extLst>
              <a:ext uri="{FF2B5EF4-FFF2-40B4-BE49-F238E27FC236}">
                <a16:creationId xmlns:a16="http://schemas.microsoft.com/office/drawing/2014/main" id="{23C037EC-3BB1-4E77-8821-4C24BD8C8DF7}"/>
              </a:ext>
            </a:extLst>
          </p:cNvPr>
          <p:cNvSpPr txBox="1"/>
          <p:nvPr/>
        </p:nvSpPr>
        <p:spPr>
          <a:xfrm>
            <a:off x="372998" y="1356027"/>
            <a:ext cx="633727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b="1" dirty="0"/>
              <a:t>Обучение студентов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b="1" dirty="0"/>
              <a:t>Стенды партнеров на гостевом маршруте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b="1" dirty="0"/>
              <a:t>Пилотные проекты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b="1" dirty="0"/>
              <a:t>Информационная безопасность решений </a:t>
            </a:r>
          </a:p>
        </p:txBody>
      </p:sp>
      <p:sp>
        <p:nvSpPr>
          <p:cNvPr id="128" name="Блок-схема: альтернативный процесс 127">
            <a:extLst>
              <a:ext uri="{FF2B5EF4-FFF2-40B4-BE49-F238E27FC236}">
                <a16:creationId xmlns:a16="http://schemas.microsoft.com/office/drawing/2014/main" id="{EB97E264-0782-4934-879E-B29FFA39FACB}"/>
              </a:ext>
            </a:extLst>
          </p:cNvPr>
          <p:cNvSpPr/>
          <p:nvPr/>
        </p:nvSpPr>
        <p:spPr>
          <a:xfrm>
            <a:off x="9791399" y="2587637"/>
            <a:ext cx="2174401" cy="3919332"/>
          </a:xfrm>
          <a:prstGeom prst="flowChartAlternateProcess">
            <a:avLst/>
          </a:prstGeom>
          <a:solidFill>
            <a:schemeClr val="accent1">
              <a:alpha val="1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err="1">
                <a:solidFill>
                  <a:schemeClr val="tx1"/>
                </a:solidFill>
              </a:rPr>
              <a:t>Киберполигон</a:t>
            </a:r>
            <a:endParaRPr lang="ru-RU" sz="2000" b="1" dirty="0">
              <a:solidFill>
                <a:schemeClr val="tx1"/>
              </a:solidFill>
            </a:endParaRPr>
          </a:p>
        </p:txBody>
      </p:sp>
      <p:pic>
        <p:nvPicPr>
          <p:cNvPr id="129" name="Рисунок 128">
            <a:extLst>
              <a:ext uri="{FF2B5EF4-FFF2-40B4-BE49-F238E27FC236}">
                <a16:creationId xmlns:a16="http://schemas.microsoft.com/office/drawing/2014/main" id="{E88DD5FC-15CC-4608-B668-E8089729DE4A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0924" y="5842116"/>
            <a:ext cx="1855349" cy="470386"/>
          </a:xfrm>
          <a:prstGeom prst="rect">
            <a:avLst/>
          </a:prstGeom>
        </p:spPr>
      </p:pic>
      <p:grpSp>
        <p:nvGrpSpPr>
          <p:cNvPr id="130" name="Группа 129">
            <a:extLst>
              <a:ext uri="{FF2B5EF4-FFF2-40B4-BE49-F238E27FC236}">
                <a16:creationId xmlns:a16="http://schemas.microsoft.com/office/drawing/2014/main" id="{EE143CCB-651C-464D-B6EC-BBCCC670E0E4}"/>
              </a:ext>
            </a:extLst>
          </p:cNvPr>
          <p:cNvGrpSpPr/>
          <p:nvPr/>
        </p:nvGrpSpPr>
        <p:grpSpPr>
          <a:xfrm>
            <a:off x="2937858" y="3776257"/>
            <a:ext cx="787400" cy="1244600"/>
            <a:chOff x="6197600" y="4013200"/>
            <a:chExt cx="787400" cy="1244600"/>
          </a:xfrm>
        </p:grpSpPr>
        <p:sp>
          <p:nvSpPr>
            <p:cNvPr id="131" name="Цилиндр 130">
              <a:extLst>
                <a:ext uri="{FF2B5EF4-FFF2-40B4-BE49-F238E27FC236}">
                  <a16:creationId xmlns:a16="http://schemas.microsoft.com/office/drawing/2014/main" id="{6813FF45-E380-4397-9489-016FBE0DA93C}"/>
                </a:ext>
              </a:extLst>
            </p:cNvPr>
            <p:cNvSpPr/>
            <p:nvPr/>
          </p:nvSpPr>
          <p:spPr>
            <a:xfrm>
              <a:off x="6197600" y="4572000"/>
              <a:ext cx="787400" cy="685800"/>
            </a:xfrm>
            <a:prstGeom prst="can">
              <a:avLst/>
            </a:prstGeom>
            <a:solidFill>
              <a:srgbClr val="92D050">
                <a:alpha val="77000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b="1" dirty="0"/>
            </a:p>
          </p:txBody>
        </p:sp>
        <p:sp>
          <p:nvSpPr>
            <p:cNvPr id="132" name="Цилиндр 131">
              <a:extLst>
                <a:ext uri="{FF2B5EF4-FFF2-40B4-BE49-F238E27FC236}">
                  <a16:creationId xmlns:a16="http://schemas.microsoft.com/office/drawing/2014/main" id="{829CF9E9-BC54-44F8-A01C-338ED214F47F}"/>
                </a:ext>
              </a:extLst>
            </p:cNvPr>
            <p:cNvSpPr/>
            <p:nvPr/>
          </p:nvSpPr>
          <p:spPr>
            <a:xfrm>
              <a:off x="6197600" y="4013200"/>
              <a:ext cx="787400" cy="685800"/>
            </a:xfrm>
            <a:prstGeom prst="can">
              <a:avLst/>
            </a:prstGeom>
            <a:solidFill>
              <a:schemeClr val="tx1">
                <a:lumMod val="75000"/>
                <a:lumOff val="25000"/>
                <a:alpha val="77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b="1" dirty="0"/>
            </a:p>
          </p:txBody>
        </p:sp>
      </p:grpSp>
      <p:pic>
        <p:nvPicPr>
          <p:cNvPr id="133" name="Рисунок 132">
            <a:extLst>
              <a:ext uri="{FF2B5EF4-FFF2-40B4-BE49-F238E27FC236}">
                <a16:creationId xmlns:a16="http://schemas.microsoft.com/office/drawing/2014/main" id="{56561F4A-D673-4DF6-9D82-607C256190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334" b="93311" l="7621" r="95089">
                        <a14:foregroundMark x1="9314" y1="33023" x2="7705" y2="47502"/>
                        <a14:foregroundMark x1="7705" y1="47502" x2="9314" y2="57748"/>
                        <a14:foregroundMark x1="39119" y1="91871" x2="55292" y2="93480"/>
                        <a14:foregroundMark x1="91617" y1="51566" x2="88823" y2="36833"/>
                        <a14:foregroundMark x1="88823" y1="36833" x2="80694" y2="24471"/>
                        <a14:foregroundMark x1="80694" y1="24471" x2="66554" y2="15495"/>
                        <a14:foregroundMark x1="66554" y1="15495" x2="32430" y2="10076"/>
                        <a14:foregroundMark x1="32430" y1="10076" x2="21931" y2="12024"/>
                        <a14:foregroundMark x1="70618" y1="31668" x2="42083" y2="16850"/>
                        <a14:foregroundMark x1="89162" y1="43522" x2="89077" y2="29805"/>
                        <a14:foregroundMark x1="89077" y1="29805" x2="66215" y2="14141"/>
                        <a14:foregroundMark x1="66215" y1="14141" x2="51820" y2="9568"/>
                        <a14:foregroundMark x1="51820" y1="9568" x2="38357" y2="11262"/>
                        <a14:foregroundMark x1="38357" y1="11262" x2="24979" y2="17273"/>
                        <a14:foregroundMark x1="24979" y1="17273" x2="15411" y2="27942"/>
                        <a14:foregroundMark x1="15411" y1="27942" x2="14141" y2="32176"/>
                        <a14:foregroundMark x1="92633" y1="66892" x2="95089" y2="53006"/>
                        <a14:foregroundMark x1="95089" y1="53006" x2="92633" y2="39966"/>
                        <a14:foregroundMark x1="63590" y1="5843" x2="37257" y2="533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4858" y="3922424"/>
            <a:ext cx="493399" cy="493399"/>
          </a:xfrm>
          <a:prstGeom prst="rect">
            <a:avLst/>
          </a:prstGeom>
        </p:spPr>
      </p:pic>
      <p:sp>
        <p:nvSpPr>
          <p:cNvPr id="134" name="Цилиндр 133">
            <a:extLst>
              <a:ext uri="{FF2B5EF4-FFF2-40B4-BE49-F238E27FC236}">
                <a16:creationId xmlns:a16="http://schemas.microsoft.com/office/drawing/2014/main" id="{C5F37555-BF5A-4C67-8F75-B4FD951535AD}"/>
              </a:ext>
            </a:extLst>
          </p:cNvPr>
          <p:cNvSpPr/>
          <p:nvPr/>
        </p:nvSpPr>
        <p:spPr>
          <a:xfrm>
            <a:off x="4049781" y="4369316"/>
            <a:ext cx="787400" cy="685800"/>
          </a:xfrm>
          <a:prstGeom prst="can">
            <a:avLst/>
          </a:prstGeom>
          <a:solidFill>
            <a:srgbClr val="63AA5E">
              <a:alpha val="76863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pic>
        <p:nvPicPr>
          <p:cNvPr id="135" name="Рисунок 134">
            <a:extLst>
              <a:ext uri="{FF2B5EF4-FFF2-40B4-BE49-F238E27FC236}">
                <a16:creationId xmlns:a16="http://schemas.microsoft.com/office/drawing/2014/main" id="{63ABD7CD-3D89-48E6-8690-90716F69E7DD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500" b="90000" l="6375" r="96625">
                        <a14:foregroundMark x1="10000" y1="26000" x2="10000" y2="26000"/>
                        <a14:foregroundMark x1="19250" y1="21333" x2="20125" y2="28833"/>
                        <a14:foregroundMark x1="35250" y1="20500" x2="35250" y2="25333"/>
                        <a14:foregroundMark x1="42750" y1="23333" x2="42750" y2="27833"/>
                        <a14:foregroundMark x1="54375" y1="19167" x2="54625" y2="30500"/>
                        <a14:foregroundMark x1="58500" y1="18833" x2="59250" y2="19833"/>
                        <a14:foregroundMark x1="63375" y1="23333" x2="63375" y2="23333"/>
                        <a14:foregroundMark x1="59500" y1="23000" x2="59500" y2="23000"/>
                        <a14:foregroundMark x1="59250" y1="25333" x2="52500" y2="31500"/>
                        <a14:foregroundMark x1="45875" y1="15833" x2="59750" y2="19500"/>
                        <a14:foregroundMark x1="85500" y1="20500" x2="90250" y2="26500"/>
                        <a14:foregroundMark x1="87125" y1="23667" x2="75500" y2="29833"/>
                        <a14:foregroundMark x1="88625" y1="31167" x2="83750" y2="29167"/>
                        <a14:foregroundMark x1="68500" y1="20167" x2="68500" y2="20167"/>
                        <a14:foregroundMark x1="68500" y1="19167" x2="68500" y2="19167"/>
                        <a14:foregroundMark x1="68000" y1="20167" x2="69000" y2="22667"/>
                        <a14:foregroundMark x1="63125" y1="19833" x2="63625" y2="17500"/>
                        <a14:foregroundMark x1="71375" y1="16500" x2="69000" y2="14667"/>
                        <a14:foregroundMark x1="73750" y1="17167" x2="73750" y2="17167"/>
                        <a14:foregroundMark x1="74500" y1="23667" x2="74500" y2="23667"/>
                        <a14:foregroundMark x1="73750" y1="24333" x2="74250" y2="19500"/>
                        <a14:foregroundMark x1="10250" y1="61833" x2="10250" y2="61833"/>
                        <a14:foregroundMark x1="16000" y1="51833" x2="14875" y2="53167"/>
                        <a14:foregroundMark x1="23875" y1="67000" x2="27250" y2="62167"/>
                        <a14:foregroundMark x1="41750" y1="82500" x2="37875" y2="79333"/>
                        <a14:foregroundMark x1="53875" y1="80667" x2="51000" y2="78667"/>
                        <a14:foregroundMark x1="75500" y1="72833" x2="73125" y2="73167"/>
                        <a14:foregroundMark x1="96125" y1="58333" x2="88125" y2="59167"/>
                        <a14:foregroundMark x1="96625" y1="49500" x2="16875" y2="56333"/>
                        <a14:foregroundMark x1="16875" y1="56333" x2="91500" y2="83833"/>
                        <a14:foregroundMark x1="91500" y1="83833" x2="93500" y2="52167"/>
                        <a14:foregroundMark x1="23625" y1="18167" x2="24250" y2="27500"/>
                        <a14:foregroundMark x1="20375" y1="15833" x2="20375" y2="15833"/>
                        <a14:foregroundMark x1="61375" y1="14000" x2="60000" y2="15833"/>
                        <a14:foregroundMark x1="69375" y1="9500" x2="55375" y2="28833"/>
                        <a14:foregroundMark x1="30375" y1="11000" x2="6875" y2="16500"/>
                        <a14:foregroundMark x1="55875" y1="85167" x2="58500" y2="86167"/>
                        <a14:foregroundMark x1="56375" y1="74167" x2="39875" y2="78667"/>
                        <a14:foregroundMark x1="41500" y1="72500" x2="35500" y2="81500"/>
                        <a14:foregroundMark x1="16000" y1="48000" x2="21625" y2="53500"/>
                        <a14:foregroundMark x1="8250" y1="55333" x2="8250" y2="55333"/>
                        <a14:foregroundMark x1="6875" y1="55333" x2="6375" y2="60833"/>
                        <a14:foregroundMark x1="12125" y1="65667" x2="14375" y2="67667"/>
                        <a14:foregroundMark x1="10500" y1="68000" x2="6625" y2="67667"/>
                        <a14:foregroundMark x1="59000" y1="22333" x2="59000" y2="22333"/>
                        <a14:foregroundMark x1="80625" y1="19833" x2="76250" y2="21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14495" y="4524298"/>
            <a:ext cx="634124" cy="475592"/>
          </a:xfrm>
          <a:prstGeom prst="rect">
            <a:avLst/>
          </a:prstGeom>
        </p:spPr>
      </p:pic>
      <p:pic>
        <p:nvPicPr>
          <p:cNvPr id="136" name="Picture 4" descr="https://i2.wp.com/admin-sc.ru/wp-content/uploads/2017/09/%D0%9A%D0%BE%D0%BD%D1%81%D1%83%D0%BB%D1%8C%D1%82%D0%B0%D0%BD%D1%82%D0%BF%D0%BB%D1%8E%D1%81.jpg?w=1024">
            <a:extLst>
              <a:ext uri="{FF2B5EF4-FFF2-40B4-BE49-F238E27FC236}">
                <a16:creationId xmlns:a16="http://schemas.microsoft.com/office/drawing/2014/main" id="{79DF1DC0-DD75-4C6E-A63B-80E58D7B04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screen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9961" b="89844" l="5762" r="93359">
                        <a14:foregroundMark x1="63477" y1="19238" x2="54590" y2="17773"/>
                        <a14:foregroundMark x1="54590" y1="17773" x2="29395" y2="24512"/>
                        <a14:foregroundMark x1="29395" y1="24512" x2="28125" y2="31055"/>
                        <a14:foregroundMark x1="28125" y1="31055" x2="32910" y2="41211"/>
                        <a14:foregroundMark x1="32910" y1="41211" x2="38086" y2="47363"/>
                        <a14:foregroundMark x1="38086" y1="47363" x2="43848" y2="51270"/>
                        <a14:foregroundMark x1="43848" y1="51270" x2="51367" y2="53223"/>
                        <a14:foregroundMark x1="51367" y1="53223" x2="59570" y2="48145"/>
                        <a14:foregroundMark x1="59570" y1="48145" x2="65039" y2="28711"/>
                        <a14:foregroundMark x1="65039" y1="28711" x2="64063" y2="21582"/>
                        <a14:foregroundMark x1="64063" y1="21582" x2="62500" y2="19531"/>
                        <a14:foregroundMark x1="53613" y1="40820" x2="53613" y2="40820"/>
                        <a14:foregroundMark x1="54102" y1="40820" x2="50586" y2="43457"/>
                        <a14:foregroundMark x1="42773" y1="39941" x2="46582" y2="39258"/>
                        <a14:foregroundMark x1="44629" y1="27246" x2="52637" y2="26563"/>
                        <a14:foregroundMark x1="52637" y1="26563" x2="58984" y2="23926"/>
                        <a14:foregroundMark x1="58984" y1="23926" x2="52246" y2="24414"/>
                        <a14:foregroundMark x1="52246" y1="24414" x2="45703" y2="27051"/>
                        <a14:foregroundMark x1="45703" y1="27051" x2="39258" y2="27539"/>
                        <a14:foregroundMark x1="45410" y1="59180" x2="46777" y2="59473"/>
                        <a14:foregroundMark x1="33984" y1="53418" x2="40918" y2="57520"/>
                        <a14:foregroundMark x1="40918" y1="57520" x2="53906" y2="59180"/>
                        <a14:foregroundMark x1="53906" y1="59180" x2="61719" y2="57227"/>
                        <a14:foregroundMark x1="61719" y1="57227" x2="62305" y2="56543"/>
                        <a14:foregroundMark x1="69629" y1="53027" x2="67480" y2="59766"/>
                        <a14:foregroundMark x1="67480" y1="59766" x2="53418" y2="64551"/>
                        <a14:foregroundMark x1="53418" y1="64551" x2="44727" y2="65137"/>
                        <a14:foregroundMark x1="44727" y1="65137" x2="37695" y2="62598"/>
                        <a14:foregroundMark x1="37695" y1="62598" x2="27930" y2="50977"/>
                        <a14:foregroundMark x1="27930" y1="50977" x2="27930" y2="50781"/>
                        <a14:foregroundMark x1="21582" y1="30859" x2="21582" y2="30859"/>
                        <a14:foregroundMark x1="21777" y1="30859" x2="21973" y2="35938"/>
                        <a14:foregroundMark x1="20898" y1="33301" x2="20703" y2="40332"/>
                        <a14:foregroundMark x1="20703" y1="40332" x2="20215" y2="41211"/>
                        <a14:foregroundMark x1="28418" y1="51660" x2="29199" y2="59180"/>
                        <a14:foregroundMark x1="29199" y1="59180" x2="35449" y2="61035"/>
                        <a14:foregroundMark x1="35449" y1="61035" x2="36133" y2="60547"/>
                        <a14:foregroundMark x1="71680" y1="56152" x2="60156" y2="64844"/>
                        <a14:foregroundMark x1="60156" y1="64844" x2="58984" y2="65430"/>
                        <a14:foregroundMark x1="5762" y1="79102" x2="5762" y2="79102"/>
                        <a14:foregroundMark x1="12695" y1="77441" x2="12695" y2="77441"/>
                        <a14:foregroundMark x1="21777" y1="79199" x2="21777" y2="79199"/>
                        <a14:foregroundMark x1="25488" y1="79395" x2="25488" y2="79395"/>
                        <a14:foregroundMark x1="41504" y1="79395" x2="41504" y2="79395"/>
                        <a14:foregroundMark x1="48535" y1="78711" x2="48535" y2="78711"/>
                        <a14:foregroundMark x1="54102" y1="81348" x2="54102" y2="81348"/>
                        <a14:foregroundMark x1="63184" y1="80957" x2="63184" y2="80957"/>
                        <a14:foregroundMark x1="70703" y1="73633" x2="70703" y2="73633"/>
                        <a14:foregroundMark x1="78320" y1="77441" x2="78320" y2="77441"/>
                        <a14:foregroundMark x1="81348" y1="79102" x2="81641" y2="80078"/>
                        <a14:foregroundMark x1="90527" y1="77441" x2="90527" y2="78027"/>
                        <a14:foregroundMark x1="88086" y1="80762" x2="88086" y2="80273"/>
                        <a14:foregroundMark x1="93359" y1="76758" x2="93359" y2="76758"/>
                        <a14:foregroundMark x1="39063" y1="78711" x2="39063" y2="78711"/>
                        <a14:foregroundMark x1="32617" y1="80469" x2="32617" y2="80469"/>
                        <a14:backgroundMark x1="43262" y1="81348" x2="43262" y2="81348"/>
                        <a14:backgroundMark x1="51953" y1="79199" x2="51953" y2="7919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21567" y="4463384"/>
            <a:ext cx="643828" cy="643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7" name="Группа 136">
            <a:extLst>
              <a:ext uri="{FF2B5EF4-FFF2-40B4-BE49-F238E27FC236}">
                <a16:creationId xmlns:a16="http://schemas.microsoft.com/office/drawing/2014/main" id="{3F0BC1B3-8464-4E01-8B77-3B0C30DBC663}"/>
              </a:ext>
            </a:extLst>
          </p:cNvPr>
          <p:cNvGrpSpPr/>
          <p:nvPr/>
        </p:nvGrpSpPr>
        <p:grpSpPr>
          <a:xfrm>
            <a:off x="4055096" y="3770735"/>
            <a:ext cx="787400" cy="685800"/>
            <a:chOff x="1433063" y="2683758"/>
            <a:chExt cx="787400" cy="685800"/>
          </a:xfrm>
        </p:grpSpPr>
        <p:sp>
          <p:nvSpPr>
            <p:cNvPr id="138" name="Цилиндр 137">
              <a:extLst>
                <a:ext uri="{FF2B5EF4-FFF2-40B4-BE49-F238E27FC236}">
                  <a16:creationId xmlns:a16="http://schemas.microsoft.com/office/drawing/2014/main" id="{B1C942F6-3F38-4FFD-825C-C40EB7A98353}"/>
                </a:ext>
              </a:extLst>
            </p:cNvPr>
            <p:cNvSpPr/>
            <p:nvPr/>
          </p:nvSpPr>
          <p:spPr>
            <a:xfrm>
              <a:off x="1433063" y="2683758"/>
              <a:ext cx="787400" cy="685800"/>
            </a:xfrm>
            <a:prstGeom prst="can">
              <a:avLst>
                <a:gd name="adj" fmla="val 13889"/>
              </a:avLst>
            </a:prstGeom>
            <a:solidFill>
              <a:schemeClr val="bg1">
                <a:alpha val="76863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b="1" dirty="0"/>
            </a:p>
          </p:txBody>
        </p:sp>
        <p:pic>
          <p:nvPicPr>
            <p:cNvPr id="139" name="Рисунок 138">
              <a:extLst>
                <a:ext uri="{FF2B5EF4-FFF2-40B4-BE49-F238E27FC236}">
                  <a16:creationId xmlns:a16="http://schemas.microsoft.com/office/drawing/2014/main" id="{7AAFE954-797C-40D3-A1DB-6BCADFACD620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33063" y="2948722"/>
              <a:ext cx="775044" cy="223298"/>
            </a:xfrm>
            <a:prstGeom prst="rect">
              <a:avLst/>
            </a:prstGeom>
          </p:spPr>
        </p:pic>
      </p:grpSp>
      <p:grpSp>
        <p:nvGrpSpPr>
          <p:cNvPr id="150" name="Группа 149">
            <a:extLst>
              <a:ext uri="{FF2B5EF4-FFF2-40B4-BE49-F238E27FC236}">
                <a16:creationId xmlns:a16="http://schemas.microsoft.com/office/drawing/2014/main" id="{50D79C9E-BD52-4423-8C69-838BAD50F606}"/>
              </a:ext>
            </a:extLst>
          </p:cNvPr>
          <p:cNvGrpSpPr/>
          <p:nvPr/>
        </p:nvGrpSpPr>
        <p:grpSpPr>
          <a:xfrm>
            <a:off x="5081964" y="3810808"/>
            <a:ext cx="787400" cy="1244600"/>
            <a:chOff x="6197600" y="4013200"/>
            <a:chExt cx="787400" cy="1244600"/>
          </a:xfrm>
        </p:grpSpPr>
        <p:sp>
          <p:nvSpPr>
            <p:cNvPr id="151" name="Цилиндр 150">
              <a:extLst>
                <a:ext uri="{FF2B5EF4-FFF2-40B4-BE49-F238E27FC236}">
                  <a16:creationId xmlns:a16="http://schemas.microsoft.com/office/drawing/2014/main" id="{1BAC4179-77F2-4935-BF71-094A07A86517}"/>
                </a:ext>
              </a:extLst>
            </p:cNvPr>
            <p:cNvSpPr/>
            <p:nvPr/>
          </p:nvSpPr>
          <p:spPr>
            <a:xfrm>
              <a:off x="6197600" y="4572000"/>
              <a:ext cx="787400" cy="685800"/>
            </a:xfrm>
            <a:prstGeom prst="can">
              <a:avLst/>
            </a:prstGeom>
            <a:solidFill>
              <a:srgbClr val="92D050">
                <a:alpha val="77000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b="1" dirty="0"/>
            </a:p>
          </p:txBody>
        </p:sp>
        <p:sp>
          <p:nvSpPr>
            <p:cNvPr id="152" name="Цилиндр 151">
              <a:extLst>
                <a:ext uri="{FF2B5EF4-FFF2-40B4-BE49-F238E27FC236}">
                  <a16:creationId xmlns:a16="http://schemas.microsoft.com/office/drawing/2014/main" id="{0AC06367-02D4-463C-8184-81FBA78D2622}"/>
                </a:ext>
              </a:extLst>
            </p:cNvPr>
            <p:cNvSpPr/>
            <p:nvPr/>
          </p:nvSpPr>
          <p:spPr>
            <a:xfrm>
              <a:off x="6197600" y="4013200"/>
              <a:ext cx="787400" cy="685800"/>
            </a:xfrm>
            <a:prstGeom prst="can">
              <a:avLst/>
            </a:prstGeom>
            <a:solidFill>
              <a:schemeClr val="tx1">
                <a:lumMod val="75000"/>
                <a:lumOff val="25000"/>
                <a:alpha val="77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b="1" dirty="0"/>
            </a:p>
          </p:txBody>
        </p:sp>
      </p:grpSp>
      <p:pic>
        <p:nvPicPr>
          <p:cNvPr id="153" name="Рисунок 152">
            <a:extLst>
              <a:ext uri="{FF2B5EF4-FFF2-40B4-BE49-F238E27FC236}">
                <a16:creationId xmlns:a16="http://schemas.microsoft.com/office/drawing/2014/main" id="{88F50355-976E-4AF6-BF0B-B2651E42B59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334" b="93311" l="7621" r="95089">
                        <a14:foregroundMark x1="9314" y1="33023" x2="7705" y2="47502"/>
                        <a14:foregroundMark x1="7705" y1="47502" x2="9314" y2="57748"/>
                        <a14:foregroundMark x1="39119" y1="91871" x2="55292" y2="93480"/>
                        <a14:foregroundMark x1="91617" y1="51566" x2="88823" y2="36833"/>
                        <a14:foregroundMark x1="88823" y1="36833" x2="80694" y2="24471"/>
                        <a14:foregroundMark x1="80694" y1="24471" x2="66554" y2="15495"/>
                        <a14:foregroundMark x1="66554" y1="15495" x2="32430" y2="10076"/>
                        <a14:foregroundMark x1="32430" y1="10076" x2="21931" y2="12024"/>
                        <a14:foregroundMark x1="70618" y1="31668" x2="42083" y2="16850"/>
                        <a14:foregroundMark x1="89162" y1="43522" x2="89077" y2="29805"/>
                        <a14:foregroundMark x1="89077" y1="29805" x2="66215" y2="14141"/>
                        <a14:foregroundMark x1="66215" y1="14141" x2="51820" y2="9568"/>
                        <a14:foregroundMark x1="51820" y1="9568" x2="38357" y2="11262"/>
                        <a14:foregroundMark x1="38357" y1="11262" x2="24979" y2="17273"/>
                        <a14:foregroundMark x1="24979" y1="17273" x2="15411" y2="27942"/>
                        <a14:foregroundMark x1="15411" y1="27942" x2="14141" y2="32176"/>
                        <a14:foregroundMark x1="92633" y1="66892" x2="95089" y2="53006"/>
                        <a14:foregroundMark x1="95089" y1="53006" x2="92633" y2="39966"/>
                        <a14:foregroundMark x1="63590" y1="5843" x2="37257" y2="533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8964" y="3956975"/>
            <a:ext cx="493399" cy="493399"/>
          </a:xfrm>
          <a:prstGeom prst="rect">
            <a:avLst/>
          </a:prstGeom>
        </p:spPr>
      </p:pic>
      <p:sp>
        <p:nvSpPr>
          <p:cNvPr id="154" name="Цилиндр 153">
            <a:extLst>
              <a:ext uri="{FF2B5EF4-FFF2-40B4-BE49-F238E27FC236}">
                <a16:creationId xmlns:a16="http://schemas.microsoft.com/office/drawing/2014/main" id="{979FBD5E-EB43-48E1-8526-DB0AFBC53373}"/>
              </a:ext>
            </a:extLst>
          </p:cNvPr>
          <p:cNvSpPr/>
          <p:nvPr/>
        </p:nvSpPr>
        <p:spPr>
          <a:xfrm>
            <a:off x="6183092" y="4395306"/>
            <a:ext cx="787400" cy="685800"/>
          </a:xfrm>
          <a:prstGeom prst="can">
            <a:avLst/>
          </a:prstGeom>
          <a:solidFill>
            <a:srgbClr val="63AA5E">
              <a:alpha val="76863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pic>
        <p:nvPicPr>
          <p:cNvPr id="155" name="Рисунок 154">
            <a:extLst>
              <a:ext uri="{FF2B5EF4-FFF2-40B4-BE49-F238E27FC236}">
                <a16:creationId xmlns:a16="http://schemas.microsoft.com/office/drawing/2014/main" id="{C820452B-BC81-4622-B428-6A8BD5EDB59D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500" b="90000" l="6375" r="96625">
                        <a14:foregroundMark x1="10000" y1="26000" x2="10000" y2="26000"/>
                        <a14:foregroundMark x1="19250" y1="21333" x2="20125" y2="28833"/>
                        <a14:foregroundMark x1="35250" y1="20500" x2="35250" y2="25333"/>
                        <a14:foregroundMark x1="42750" y1="23333" x2="42750" y2="27833"/>
                        <a14:foregroundMark x1="54375" y1="19167" x2="54625" y2="30500"/>
                        <a14:foregroundMark x1="58500" y1="18833" x2="59250" y2="19833"/>
                        <a14:foregroundMark x1="63375" y1="23333" x2="63375" y2="23333"/>
                        <a14:foregroundMark x1="59500" y1="23000" x2="59500" y2="23000"/>
                        <a14:foregroundMark x1="59250" y1="25333" x2="52500" y2="31500"/>
                        <a14:foregroundMark x1="45875" y1="15833" x2="59750" y2="19500"/>
                        <a14:foregroundMark x1="85500" y1="20500" x2="90250" y2="26500"/>
                        <a14:foregroundMark x1="87125" y1="23667" x2="75500" y2="29833"/>
                        <a14:foregroundMark x1="88625" y1="31167" x2="83750" y2="29167"/>
                        <a14:foregroundMark x1="68500" y1="20167" x2="68500" y2="20167"/>
                        <a14:foregroundMark x1="68500" y1="19167" x2="68500" y2="19167"/>
                        <a14:foregroundMark x1="68000" y1="20167" x2="69000" y2="22667"/>
                        <a14:foregroundMark x1="63125" y1="19833" x2="63625" y2="17500"/>
                        <a14:foregroundMark x1="71375" y1="16500" x2="69000" y2="14667"/>
                        <a14:foregroundMark x1="73750" y1="17167" x2="73750" y2="17167"/>
                        <a14:foregroundMark x1="74500" y1="23667" x2="74500" y2="23667"/>
                        <a14:foregroundMark x1="73750" y1="24333" x2="74250" y2="19500"/>
                        <a14:foregroundMark x1="10250" y1="61833" x2="10250" y2="61833"/>
                        <a14:foregroundMark x1="16000" y1="51833" x2="14875" y2="53167"/>
                        <a14:foregroundMark x1="23875" y1="67000" x2="27250" y2="62167"/>
                        <a14:foregroundMark x1="41750" y1="82500" x2="37875" y2="79333"/>
                        <a14:foregroundMark x1="53875" y1="80667" x2="51000" y2="78667"/>
                        <a14:foregroundMark x1="75500" y1="72833" x2="73125" y2="73167"/>
                        <a14:foregroundMark x1="96125" y1="58333" x2="88125" y2="59167"/>
                        <a14:foregroundMark x1="96625" y1="49500" x2="16875" y2="56333"/>
                        <a14:foregroundMark x1="16875" y1="56333" x2="91500" y2="83833"/>
                        <a14:foregroundMark x1="91500" y1="83833" x2="93500" y2="52167"/>
                        <a14:foregroundMark x1="23625" y1="18167" x2="24250" y2="27500"/>
                        <a14:foregroundMark x1="20375" y1="15833" x2="20375" y2="15833"/>
                        <a14:foregroundMark x1="61375" y1="14000" x2="60000" y2="15833"/>
                        <a14:foregroundMark x1="69375" y1="9500" x2="55375" y2="28833"/>
                        <a14:foregroundMark x1="30375" y1="11000" x2="6875" y2="16500"/>
                        <a14:foregroundMark x1="55875" y1="85167" x2="58500" y2="86167"/>
                        <a14:foregroundMark x1="56375" y1="74167" x2="39875" y2="78667"/>
                        <a14:foregroundMark x1="41500" y1="72500" x2="35500" y2="81500"/>
                        <a14:foregroundMark x1="16000" y1="48000" x2="21625" y2="53500"/>
                        <a14:foregroundMark x1="8250" y1="55333" x2="8250" y2="55333"/>
                        <a14:foregroundMark x1="6875" y1="55333" x2="6375" y2="60833"/>
                        <a14:foregroundMark x1="12125" y1="65667" x2="14375" y2="67667"/>
                        <a14:foregroundMark x1="10500" y1="68000" x2="6625" y2="67667"/>
                        <a14:foregroundMark x1="59000" y1="22333" x2="59000" y2="22333"/>
                        <a14:foregroundMark x1="80625" y1="19833" x2="76250" y2="21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58601" y="4558849"/>
            <a:ext cx="634124" cy="475592"/>
          </a:xfrm>
          <a:prstGeom prst="rect">
            <a:avLst/>
          </a:prstGeom>
        </p:spPr>
      </p:pic>
      <p:pic>
        <p:nvPicPr>
          <p:cNvPr id="156" name="Picture 4" descr="https://i2.wp.com/admin-sc.ru/wp-content/uploads/2017/09/%D0%9A%D0%BE%D0%BD%D1%81%D1%83%D0%BB%D1%8C%D1%82%D0%B0%D0%BD%D1%82%D0%BF%D0%BB%D1%8E%D1%81.jpg?w=1024">
            <a:extLst>
              <a:ext uri="{FF2B5EF4-FFF2-40B4-BE49-F238E27FC236}">
                <a16:creationId xmlns:a16="http://schemas.microsoft.com/office/drawing/2014/main" id="{20740032-C13B-4164-AE43-13F6E1AB79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screen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9961" b="89844" l="5762" r="93359">
                        <a14:foregroundMark x1="63477" y1="19238" x2="54590" y2="17773"/>
                        <a14:foregroundMark x1="54590" y1="17773" x2="29395" y2="24512"/>
                        <a14:foregroundMark x1="29395" y1="24512" x2="28125" y2="31055"/>
                        <a14:foregroundMark x1="28125" y1="31055" x2="32910" y2="41211"/>
                        <a14:foregroundMark x1="32910" y1="41211" x2="38086" y2="47363"/>
                        <a14:foregroundMark x1="38086" y1="47363" x2="43848" y2="51270"/>
                        <a14:foregroundMark x1="43848" y1="51270" x2="51367" y2="53223"/>
                        <a14:foregroundMark x1="51367" y1="53223" x2="59570" y2="48145"/>
                        <a14:foregroundMark x1="59570" y1="48145" x2="65039" y2="28711"/>
                        <a14:foregroundMark x1="65039" y1="28711" x2="64063" y2="21582"/>
                        <a14:foregroundMark x1="64063" y1="21582" x2="62500" y2="19531"/>
                        <a14:foregroundMark x1="53613" y1="40820" x2="53613" y2="40820"/>
                        <a14:foregroundMark x1="54102" y1="40820" x2="50586" y2="43457"/>
                        <a14:foregroundMark x1="42773" y1="39941" x2="46582" y2="39258"/>
                        <a14:foregroundMark x1="44629" y1="27246" x2="52637" y2="26563"/>
                        <a14:foregroundMark x1="52637" y1="26563" x2="58984" y2="23926"/>
                        <a14:foregroundMark x1="58984" y1="23926" x2="52246" y2="24414"/>
                        <a14:foregroundMark x1="52246" y1="24414" x2="45703" y2="27051"/>
                        <a14:foregroundMark x1="45703" y1="27051" x2="39258" y2="27539"/>
                        <a14:foregroundMark x1="45410" y1="59180" x2="46777" y2="59473"/>
                        <a14:foregroundMark x1="33984" y1="53418" x2="40918" y2="57520"/>
                        <a14:foregroundMark x1="40918" y1="57520" x2="53906" y2="59180"/>
                        <a14:foregroundMark x1="53906" y1="59180" x2="61719" y2="57227"/>
                        <a14:foregroundMark x1="61719" y1="57227" x2="62305" y2="56543"/>
                        <a14:foregroundMark x1="69629" y1="53027" x2="67480" y2="59766"/>
                        <a14:foregroundMark x1="67480" y1="59766" x2="53418" y2="64551"/>
                        <a14:foregroundMark x1="53418" y1="64551" x2="44727" y2="65137"/>
                        <a14:foregroundMark x1="44727" y1="65137" x2="37695" y2="62598"/>
                        <a14:foregroundMark x1="37695" y1="62598" x2="27930" y2="50977"/>
                        <a14:foregroundMark x1="27930" y1="50977" x2="27930" y2="50781"/>
                        <a14:foregroundMark x1="21582" y1="30859" x2="21582" y2="30859"/>
                        <a14:foregroundMark x1="21777" y1="30859" x2="21973" y2="35938"/>
                        <a14:foregroundMark x1="20898" y1="33301" x2="20703" y2="40332"/>
                        <a14:foregroundMark x1="20703" y1="40332" x2="20215" y2="41211"/>
                        <a14:foregroundMark x1="28418" y1="51660" x2="29199" y2="59180"/>
                        <a14:foregroundMark x1="29199" y1="59180" x2="35449" y2="61035"/>
                        <a14:foregroundMark x1="35449" y1="61035" x2="36133" y2="60547"/>
                        <a14:foregroundMark x1="71680" y1="56152" x2="60156" y2="64844"/>
                        <a14:foregroundMark x1="60156" y1="64844" x2="58984" y2="65430"/>
                        <a14:foregroundMark x1="5762" y1="79102" x2="5762" y2="79102"/>
                        <a14:foregroundMark x1="12695" y1="77441" x2="12695" y2="77441"/>
                        <a14:foregroundMark x1="21777" y1="79199" x2="21777" y2="79199"/>
                        <a14:foregroundMark x1="25488" y1="79395" x2="25488" y2="79395"/>
                        <a14:foregroundMark x1="41504" y1="79395" x2="41504" y2="79395"/>
                        <a14:foregroundMark x1="48535" y1="78711" x2="48535" y2="78711"/>
                        <a14:foregroundMark x1="54102" y1="81348" x2="54102" y2="81348"/>
                        <a14:foregroundMark x1="63184" y1="80957" x2="63184" y2="80957"/>
                        <a14:foregroundMark x1="70703" y1="73633" x2="70703" y2="73633"/>
                        <a14:foregroundMark x1="78320" y1="77441" x2="78320" y2="77441"/>
                        <a14:foregroundMark x1="81348" y1="79102" x2="81641" y2="80078"/>
                        <a14:foregroundMark x1="90527" y1="77441" x2="90527" y2="78027"/>
                        <a14:foregroundMark x1="88086" y1="80762" x2="88086" y2="80273"/>
                        <a14:foregroundMark x1="93359" y1="76758" x2="93359" y2="76758"/>
                        <a14:foregroundMark x1="39063" y1="78711" x2="39063" y2="78711"/>
                        <a14:foregroundMark x1="32617" y1="80469" x2="32617" y2="80469"/>
                        <a14:backgroundMark x1="43262" y1="81348" x2="43262" y2="81348"/>
                        <a14:backgroundMark x1="51953" y1="79199" x2="51953" y2="7919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54878" y="4489374"/>
            <a:ext cx="643828" cy="643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57" name="Группа 156">
            <a:extLst>
              <a:ext uri="{FF2B5EF4-FFF2-40B4-BE49-F238E27FC236}">
                <a16:creationId xmlns:a16="http://schemas.microsoft.com/office/drawing/2014/main" id="{4302DE77-AE86-4AE0-86BF-EABA1F7993EC}"/>
              </a:ext>
            </a:extLst>
          </p:cNvPr>
          <p:cNvGrpSpPr/>
          <p:nvPr/>
        </p:nvGrpSpPr>
        <p:grpSpPr>
          <a:xfrm>
            <a:off x="6188407" y="3796725"/>
            <a:ext cx="787400" cy="685800"/>
            <a:chOff x="1433063" y="2683758"/>
            <a:chExt cx="787400" cy="685800"/>
          </a:xfrm>
        </p:grpSpPr>
        <p:sp>
          <p:nvSpPr>
            <p:cNvPr id="158" name="Цилиндр 157">
              <a:extLst>
                <a:ext uri="{FF2B5EF4-FFF2-40B4-BE49-F238E27FC236}">
                  <a16:creationId xmlns:a16="http://schemas.microsoft.com/office/drawing/2014/main" id="{286AC106-7465-49AB-87C6-3C75E6043021}"/>
                </a:ext>
              </a:extLst>
            </p:cNvPr>
            <p:cNvSpPr/>
            <p:nvPr/>
          </p:nvSpPr>
          <p:spPr>
            <a:xfrm>
              <a:off x="1433063" y="2683758"/>
              <a:ext cx="787400" cy="685800"/>
            </a:xfrm>
            <a:prstGeom prst="can">
              <a:avLst>
                <a:gd name="adj" fmla="val 13889"/>
              </a:avLst>
            </a:prstGeom>
            <a:solidFill>
              <a:schemeClr val="bg1">
                <a:alpha val="76863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b="1" dirty="0"/>
            </a:p>
          </p:txBody>
        </p:sp>
        <p:pic>
          <p:nvPicPr>
            <p:cNvPr id="159" name="Рисунок 158">
              <a:extLst>
                <a:ext uri="{FF2B5EF4-FFF2-40B4-BE49-F238E27FC236}">
                  <a16:creationId xmlns:a16="http://schemas.microsoft.com/office/drawing/2014/main" id="{C995F8A7-1508-4DAF-85D2-8A633DA67A06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33063" y="2948722"/>
              <a:ext cx="775044" cy="223298"/>
            </a:xfrm>
            <a:prstGeom prst="rect">
              <a:avLst/>
            </a:prstGeom>
          </p:spPr>
        </p:pic>
      </p:grpSp>
      <p:cxnSp>
        <p:nvCxnSpPr>
          <p:cNvPr id="161" name="Прямая соединительная линия 160">
            <a:extLst>
              <a:ext uri="{FF2B5EF4-FFF2-40B4-BE49-F238E27FC236}">
                <a16:creationId xmlns:a16="http://schemas.microsoft.com/office/drawing/2014/main" id="{122EB34E-4041-4C8F-9863-9EE4AA348583}"/>
              </a:ext>
            </a:extLst>
          </p:cNvPr>
          <p:cNvCxnSpPr>
            <a:cxnSpLocks/>
          </p:cNvCxnSpPr>
          <p:nvPr/>
        </p:nvCxnSpPr>
        <p:spPr>
          <a:xfrm>
            <a:off x="7217229" y="2738889"/>
            <a:ext cx="0" cy="2882564"/>
          </a:xfrm>
          <a:prstGeom prst="line">
            <a:avLst/>
          </a:prstGeom>
          <a:ln w="31750"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3" name="TextBox 162">
            <a:extLst>
              <a:ext uri="{FF2B5EF4-FFF2-40B4-BE49-F238E27FC236}">
                <a16:creationId xmlns:a16="http://schemas.microsoft.com/office/drawing/2014/main" id="{1AF89A6B-39BA-4B23-A7CB-EF8E5F06CA35}"/>
              </a:ext>
            </a:extLst>
          </p:cNvPr>
          <p:cNvSpPr txBox="1"/>
          <p:nvPr/>
        </p:nvSpPr>
        <p:spPr>
          <a:xfrm>
            <a:off x="7949020" y="2926542"/>
            <a:ext cx="13354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OpenSource</a:t>
            </a:r>
            <a:endParaRPr lang="ru-RU" dirty="0"/>
          </a:p>
        </p:txBody>
      </p:sp>
      <p:sp>
        <p:nvSpPr>
          <p:cNvPr id="164" name="TextBox 163">
            <a:extLst>
              <a:ext uri="{FF2B5EF4-FFF2-40B4-BE49-F238E27FC236}">
                <a16:creationId xmlns:a16="http://schemas.microsoft.com/office/drawing/2014/main" id="{473859F0-1FA9-45A1-B833-E5E7138463A5}"/>
              </a:ext>
            </a:extLst>
          </p:cNvPr>
          <p:cNvSpPr txBox="1"/>
          <p:nvPr/>
        </p:nvSpPr>
        <p:spPr>
          <a:xfrm>
            <a:off x="1988243" y="3004464"/>
            <a:ext cx="40416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Российское программное обеспечение</a:t>
            </a:r>
          </a:p>
        </p:txBody>
      </p:sp>
    </p:spTree>
    <p:extLst>
      <p:ext uri="{BB962C8B-B14F-4D97-AF65-F5344CB8AC3E}">
        <p14:creationId xmlns:p14="http://schemas.microsoft.com/office/powerpoint/2010/main" val="36336447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title"/>
          </p:nvPr>
        </p:nvSpPr>
        <p:spPr>
          <a:xfrm>
            <a:off x="473267" y="178100"/>
            <a:ext cx="5514400" cy="1081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>
              <a:buSzPts val="990"/>
            </a:pPr>
            <a:r>
              <a:rPr lang="ru" sz="2960" dirty="0">
                <a:solidFill>
                  <a:schemeClr val="accent2"/>
                </a:solidFill>
                <a:latin typeface="Roboto Medium"/>
                <a:ea typeface="Roboto Medium"/>
                <a:cs typeface="Roboto Medium"/>
                <a:sym typeface="Roboto Medium"/>
              </a:rPr>
              <a:t>Алгоритмический трек программной инженерии</a:t>
            </a:r>
            <a:endParaRPr sz="2960" dirty="0">
              <a:solidFill>
                <a:schemeClr val="accent2"/>
              </a:solidFill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sp>
        <p:nvSpPr>
          <p:cNvPr id="61" name="Google Shape;61;p14"/>
          <p:cNvSpPr txBox="1">
            <a:spLocks noGrp="1"/>
          </p:cNvSpPr>
          <p:nvPr>
            <p:ph type="body" idx="1"/>
          </p:nvPr>
        </p:nvSpPr>
        <p:spPr>
          <a:xfrm>
            <a:off x="415599" y="1536633"/>
            <a:ext cx="6538873" cy="4555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 fontScale="85000" lnSpcReduction="20000"/>
          </a:bodyPr>
          <a:lstStyle/>
          <a:p>
            <a:pPr marL="0" indent="0">
              <a:buClr>
                <a:schemeClr val="dk1"/>
              </a:buClr>
              <a:buSzPct val="61111"/>
              <a:buNone/>
            </a:pPr>
            <a:r>
              <a:rPr lang="ru" b="1" dirty="0">
                <a:solidFill>
                  <a:schemeClr val="accent2"/>
                </a:solidFill>
                <a:latin typeface="Roboto"/>
                <a:ea typeface="Roboto"/>
                <a:cs typeface="Roboto"/>
                <a:sym typeface="Roboto"/>
              </a:rPr>
              <a:t>Запуск: </a:t>
            </a:r>
            <a:r>
              <a:rPr lang="ru" dirty="0">
                <a:solidFill>
                  <a:schemeClr val="accent2"/>
                </a:solidFill>
                <a:latin typeface="Roboto"/>
                <a:ea typeface="Roboto"/>
                <a:cs typeface="Roboto"/>
                <a:sym typeface="Roboto"/>
              </a:rPr>
              <a:t>Разработали с нуля и запустили проект за 8 месяцев</a:t>
            </a:r>
            <a:endParaRPr dirty="0">
              <a:solidFill>
                <a:schemeClr val="accent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indent="0">
              <a:spcBef>
                <a:spcPts val="1600"/>
              </a:spcBef>
              <a:buClr>
                <a:schemeClr val="dk1"/>
              </a:buClr>
              <a:buSzPct val="61111"/>
              <a:buNone/>
            </a:pPr>
            <a:r>
              <a:rPr lang="ru" b="1" dirty="0">
                <a:solidFill>
                  <a:schemeClr val="accent2"/>
                </a:solidFill>
                <a:latin typeface="Roboto"/>
                <a:ea typeface="Roboto"/>
                <a:cs typeface="Roboto"/>
                <a:sym typeface="Roboto"/>
              </a:rPr>
              <a:t>Приемная кампания: </a:t>
            </a:r>
            <a:r>
              <a:rPr lang="ru" dirty="0">
                <a:solidFill>
                  <a:schemeClr val="accent2"/>
                </a:solidFill>
                <a:latin typeface="Roboto"/>
                <a:ea typeface="Roboto"/>
                <a:cs typeface="Roboto"/>
                <a:sym typeface="Roboto"/>
              </a:rPr>
              <a:t>Запустили приемную кампанию через 3 месяца после начала реализации проекта</a:t>
            </a:r>
            <a:endParaRPr dirty="0">
              <a:solidFill>
                <a:schemeClr val="accent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indent="0">
              <a:spcBef>
                <a:spcPts val="1600"/>
              </a:spcBef>
              <a:buClr>
                <a:schemeClr val="dk1"/>
              </a:buClr>
              <a:buSzPct val="61111"/>
              <a:buNone/>
            </a:pPr>
            <a:r>
              <a:rPr lang="ru" b="1" dirty="0">
                <a:solidFill>
                  <a:schemeClr val="accent2"/>
                </a:solidFill>
                <a:latin typeface="Roboto"/>
                <a:ea typeface="Roboto"/>
                <a:cs typeface="Roboto"/>
                <a:sym typeface="Roboto"/>
              </a:rPr>
              <a:t>Успешный старт: </a:t>
            </a:r>
            <a:r>
              <a:rPr lang="ru" dirty="0">
                <a:solidFill>
                  <a:schemeClr val="accent2"/>
                </a:solidFill>
                <a:latin typeface="Roboto"/>
                <a:ea typeface="Roboto"/>
                <a:cs typeface="Roboto"/>
                <a:sym typeface="Roboto"/>
              </a:rPr>
              <a:t>Привлечено 26 сильных студентов:</a:t>
            </a:r>
            <a:endParaRPr dirty="0">
              <a:solidFill>
                <a:schemeClr val="accent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79988" indent="0">
              <a:spcBef>
                <a:spcPts val="1600"/>
              </a:spcBef>
              <a:buClr>
                <a:schemeClr val="dk1"/>
              </a:buClr>
              <a:buSzPct val="61111"/>
              <a:buNone/>
            </a:pPr>
            <a:r>
              <a:rPr lang="ru" b="1" dirty="0">
                <a:solidFill>
                  <a:srgbClr val="176FBE"/>
                </a:solidFill>
                <a:latin typeface="Roboto"/>
                <a:ea typeface="Roboto"/>
                <a:cs typeface="Roboto"/>
                <a:sym typeface="Roboto"/>
              </a:rPr>
              <a:t>—</a:t>
            </a:r>
            <a:r>
              <a:rPr lang="ru" dirty="0">
                <a:solidFill>
                  <a:schemeClr val="accent2"/>
                </a:solidFill>
                <a:latin typeface="Roboto"/>
                <a:ea typeface="Roboto"/>
                <a:cs typeface="Roboto"/>
                <a:sym typeface="Roboto"/>
              </a:rPr>
              <a:t> 15 призёров РСОШ</a:t>
            </a:r>
            <a:endParaRPr dirty="0">
              <a:solidFill>
                <a:schemeClr val="accent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79988" indent="0">
              <a:spcBef>
                <a:spcPts val="1600"/>
              </a:spcBef>
              <a:buNone/>
            </a:pPr>
            <a:r>
              <a:rPr lang="ru" b="1" dirty="0">
                <a:solidFill>
                  <a:srgbClr val="176FBE"/>
                </a:solidFill>
                <a:latin typeface="Roboto"/>
                <a:ea typeface="Roboto"/>
                <a:cs typeface="Roboto"/>
                <a:sym typeface="Roboto"/>
              </a:rPr>
              <a:t>—</a:t>
            </a:r>
            <a:r>
              <a:rPr lang="ru" dirty="0">
                <a:solidFill>
                  <a:schemeClr val="accent2"/>
                </a:solidFill>
                <a:latin typeface="Roboto"/>
                <a:ea typeface="Roboto"/>
                <a:cs typeface="Roboto"/>
                <a:sym typeface="Roboto"/>
              </a:rPr>
              <a:t> 1 победитель ВсОШ</a:t>
            </a:r>
            <a:endParaRPr dirty="0">
              <a:solidFill>
                <a:schemeClr val="accent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79988" indent="0">
              <a:spcBef>
                <a:spcPts val="1600"/>
              </a:spcBef>
              <a:buClr>
                <a:schemeClr val="dk1"/>
              </a:buClr>
              <a:buSzPct val="61111"/>
              <a:buNone/>
            </a:pPr>
            <a:r>
              <a:rPr lang="ru" b="1" dirty="0">
                <a:solidFill>
                  <a:srgbClr val="176FBE"/>
                </a:solidFill>
                <a:latin typeface="Roboto"/>
                <a:ea typeface="Roboto"/>
                <a:cs typeface="Roboto"/>
                <a:sym typeface="Roboto"/>
              </a:rPr>
              <a:t>—</a:t>
            </a:r>
            <a:r>
              <a:rPr lang="ru" dirty="0">
                <a:solidFill>
                  <a:schemeClr val="accent2"/>
                </a:solidFill>
                <a:latin typeface="Roboto"/>
                <a:ea typeface="Roboto"/>
                <a:cs typeface="Roboto"/>
                <a:sym typeface="Roboto"/>
              </a:rPr>
              <a:t> 9 ребят с высокими баллами на ЕГЭ</a:t>
            </a:r>
            <a:endParaRPr dirty="0">
              <a:solidFill>
                <a:schemeClr val="accent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indent="0">
              <a:spcBef>
                <a:spcPts val="1600"/>
              </a:spcBef>
              <a:buNone/>
            </a:pPr>
            <a:r>
              <a:rPr lang="ru" b="1" dirty="0">
                <a:solidFill>
                  <a:schemeClr val="accent2"/>
                </a:solidFill>
                <a:latin typeface="Roboto"/>
                <a:ea typeface="Roboto"/>
                <a:cs typeface="Roboto"/>
                <a:sym typeface="Roboto"/>
              </a:rPr>
              <a:t>Учебная программа: </a:t>
            </a:r>
            <a:endParaRPr b="1" dirty="0">
              <a:solidFill>
                <a:schemeClr val="accent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79988" indent="0">
              <a:spcBef>
                <a:spcPts val="1600"/>
              </a:spcBef>
              <a:buNone/>
            </a:pPr>
            <a:r>
              <a:rPr lang="ru" b="1" dirty="0">
                <a:solidFill>
                  <a:srgbClr val="176FBE"/>
                </a:solidFill>
                <a:latin typeface="Roboto"/>
                <a:ea typeface="Roboto"/>
                <a:cs typeface="Roboto"/>
                <a:sym typeface="Roboto"/>
              </a:rPr>
              <a:t>—</a:t>
            </a:r>
            <a:r>
              <a:rPr lang="ru" dirty="0">
                <a:solidFill>
                  <a:schemeClr val="accent2"/>
                </a:solidFill>
                <a:latin typeface="Roboto"/>
                <a:ea typeface="Roboto"/>
                <a:cs typeface="Roboto"/>
                <a:sym typeface="Roboto"/>
              </a:rPr>
              <a:t>  </a:t>
            </a:r>
            <a:r>
              <a:rPr lang="ru-RU" dirty="0">
                <a:solidFill>
                  <a:schemeClr val="accent2"/>
                </a:solidFill>
                <a:latin typeface="Roboto"/>
                <a:ea typeface="Roboto"/>
                <a:cs typeface="Roboto"/>
                <a:sym typeface="Roboto"/>
              </a:rPr>
              <a:t>На 1-2 курсах и</a:t>
            </a:r>
            <a:r>
              <a:rPr lang="ru" dirty="0">
                <a:solidFill>
                  <a:schemeClr val="accent2"/>
                </a:solidFill>
                <a:latin typeface="Roboto"/>
                <a:ea typeface="Roboto"/>
                <a:cs typeface="Roboto"/>
                <a:sym typeface="Roboto"/>
              </a:rPr>
              <a:t>нтенсивное изучение алгоритмов и математики</a:t>
            </a:r>
            <a:endParaRPr lang="ru-RU" dirty="0">
              <a:solidFill>
                <a:schemeClr val="accent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79988" indent="0">
              <a:spcBef>
                <a:spcPts val="1600"/>
              </a:spcBef>
              <a:spcAft>
                <a:spcPts val="1600"/>
              </a:spcAft>
              <a:buNone/>
            </a:pPr>
            <a:r>
              <a:rPr lang="ru-RU" b="1" dirty="0">
                <a:solidFill>
                  <a:srgbClr val="176FBE"/>
                </a:solidFill>
                <a:latin typeface="Roboto"/>
                <a:ea typeface="Roboto"/>
                <a:cs typeface="Roboto"/>
                <a:sym typeface="Roboto"/>
              </a:rPr>
              <a:t>— </a:t>
            </a:r>
            <a:r>
              <a:rPr lang="ru-RU" dirty="0">
                <a:solidFill>
                  <a:schemeClr val="accent2"/>
                </a:solidFill>
                <a:latin typeface="Roboto"/>
                <a:ea typeface="Roboto"/>
                <a:cs typeface="Roboto"/>
                <a:sym typeface="Roboto"/>
              </a:rPr>
              <a:t> На 3-4 курсах фокус на промышленной разработке</a:t>
            </a:r>
          </a:p>
        </p:txBody>
      </p:sp>
      <p:pic>
        <p:nvPicPr>
          <p:cNvPr id="62" name="Google Shape;62;p14"/>
          <p:cNvPicPr preferRelativeResize="0"/>
          <p:nvPr/>
        </p:nvPicPr>
        <p:blipFill rotWithShape="1">
          <a:blip r:embed="rId3">
            <a:alphaModFix/>
          </a:blip>
          <a:srcRect r="42601"/>
          <a:stretch/>
        </p:blipFill>
        <p:spPr>
          <a:xfrm>
            <a:off x="6581267" y="593367"/>
            <a:ext cx="5610733" cy="5498467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601533" y="5247033"/>
            <a:ext cx="1353299" cy="13532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6">
            <a:extLst>
              <a:ext uri="{FF2B5EF4-FFF2-40B4-BE49-F238E27FC236}">
                <a16:creationId xmlns:a16="http://schemas.microsoft.com/office/drawing/2014/main" id="{A15CC937-37D1-40E1-A454-7B62C100001B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759" y="1625392"/>
            <a:ext cx="4816480" cy="4351338"/>
          </a:xfrm>
        </p:spPr>
      </p:pic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ACED90C2-5E75-40D9-87D4-702898EC0C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AC15E-FCD1-4167-800F-1DB8497ABFCE}" type="slidenum">
              <a:rPr lang="ru-RU" smtClean="0"/>
              <a:t>17</a:t>
            </a:fld>
            <a:endParaRPr lang="ru-RU"/>
          </a:p>
        </p:txBody>
      </p:sp>
      <p:pic>
        <p:nvPicPr>
          <p:cNvPr id="11" name="Объект 10">
            <a:extLst>
              <a:ext uri="{FF2B5EF4-FFF2-40B4-BE49-F238E27FC236}">
                <a16:creationId xmlns:a16="http://schemas.microsoft.com/office/drawing/2014/main" id="{7EE69A12-913D-4DDA-9988-6F2E3F48EB5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095999" y="1812731"/>
            <a:ext cx="5549925" cy="4162443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0FB21F63-1D97-4EB1-BE5E-C63FBEA62E07}"/>
              </a:ext>
            </a:extLst>
          </p:cNvPr>
          <p:cNvSpPr txBox="1"/>
          <p:nvPr/>
        </p:nvSpPr>
        <p:spPr>
          <a:xfrm>
            <a:off x="6354763" y="1136168"/>
            <a:ext cx="4602792" cy="5716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4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1 500 </a:t>
            </a:r>
            <a:r>
              <a:rPr lang="ru-RU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участников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3811547-7F7B-4C11-B6DB-3D297538AAB0}"/>
              </a:ext>
            </a:extLst>
          </p:cNvPr>
          <p:cNvSpPr txBox="1"/>
          <p:nvPr/>
        </p:nvSpPr>
        <p:spPr>
          <a:xfrm>
            <a:off x="493909" y="6070534"/>
            <a:ext cx="5343330" cy="5716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Больше</a:t>
            </a:r>
            <a:r>
              <a:rPr lang="ru-RU" sz="24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220 000 </a:t>
            </a:r>
            <a:r>
              <a:rPr lang="ru-RU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просмотров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86502DF8-BB33-4379-9D0D-9CE8131D8B15}"/>
              </a:ext>
            </a:extLst>
          </p:cNvPr>
          <p:cNvSpPr/>
          <p:nvPr/>
        </p:nvSpPr>
        <p:spPr>
          <a:xfrm>
            <a:off x="2103618" y="569571"/>
            <a:ext cx="813716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3A729A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ПЕРВАЯ СТОЛИЦА </a:t>
            </a:r>
            <a:r>
              <a:rPr lang="en-US" sz="2400" b="1" dirty="0">
                <a:solidFill>
                  <a:srgbClr val="3A729A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RUCODE - </a:t>
            </a:r>
            <a:r>
              <a:rPr lang="ru-RU" sz="2400" b="1" dirty="0">
                <a:solidFill>
                  <a:srgbClr val="3A729A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ЕКАТЕРИНБУРГ</a:t>
            </a:r>
            <a:r>
              <a:rPr lang="ru-RU" sz="24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4033944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ACED90C2-5E75-40D9-87D4-702898EC0C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AC15E-FCD1-4167-800F-1DB8497ABFCE}" type="slidenum">
              <a:rPr lang="ru-RU" smtClean="0"/>
              <a:t>18</a:t>
            </a:fld>
            <a:endParaRPr lang="ru-RU"/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C8D30529-BA3D-4F8A-992A-67D5A2C35FB6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38200" y="1705484"/>
            <a:ext cx="4835085" cy="435133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Объект 9">
            <a:extLst>
              <a:ext uri="{FF2B5EF4-FFF2-40B4-BE49-F238E27FC236}">
                <a16:creationId xmlns:a16="http://schemas.microsoft.com/office/drawing/2014/main" id="{02B837D7-8F8C-47E5-89E1-69BC5B7A03A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340730" y="1705484"/>
            <a:ext cx="4918444" cy="4351338"/>
          </a:xfrm>
          <a:prstGeom prst="rect">
            <a:avLst/>
          </a:prstGeom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A76AAA93-8427-4B30-A49B-38BD1502FA81}"/>
              </a:ext>
            </a:extLst>
          </p:cNvPr>
          <p:cNvSpPr/>
          <p:nvPr/>
        </p:nvSpPr>
        <p:spPr>
          <a:xfrm>
            <a:off x="3790398" y="339513"/>
            <a:ext cx="376577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3A729A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ЕЩЕ МЕРОПРИЯТИЯ</a:t>
            </a:r>
            <a:endParaRPr lang="ru-RU" sz="24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81913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8928</TotalTime>
  <Words>638</Words>
  <Application>Microsoft Macintosh PowerPoint</Application>
  <PresentationFormat>Широкоэкранный</PresentationFormat>
  <Paragraphs>134</Paragraphs>
  <Slides>18</Slides>
  <Notes>5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12</vt:i4>
      </vt:variant>
      <vt:variant>
        <vt:lpstr>Тема</vt:lpstr>
      </vt:variant>
      <vt:variant>
        <vt:i4>2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33" baseType="lpstr">
      <vt:lpstr>Системный шрифт, обычный</vt:lpstr>
      <vt:lpstr>Arial</vt:lpstr>
      <vt:lpstr>Calibri</vt:lpstr>
      <vt:lpstr>Calibri Light</vt:lpstr>
      <vt:lpstr>HelveticaNeueCyr</vt:lpstr>
      <vt:lpstr>Proxima Nova Lt</vt:lpstr>
      <vt:lpstr>Roboto</vt:lpstr>
      <vt:lpstr>Roboto Medium</vt:lpstr>
      <vt:lpstr>system-ui</vt:lpstr>
      <vt:lpstr>Tahoma</vt:lpstr>
      <vt:lpstr>Verdana</vt:lpstr>
      <vt:lpstr>Wingdings</vt:lpstr>
      <vt:lpstr>Office Theme</vt:lpstr>
      <vt:lpstr>Simple Light</vt:lpstr>
      <vt:lpstr>CorelDRAW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Внешний вид</vt:lpstr>
      <vt:lpstr>Внешний вид</vt:lpstr>
      <vt:lpstr>Презентация PowerPoint</vt:lpstr>
      <vt:lpstr>Презентация PowerPoint</vt:lpstr>
      <vt:lpstr>Презентация PowerPoint</vt:lpstr>
      <vt:lpstr>Презентация PowerPoint</vt:lpstr>
      <vt:lpstr>Университетские кампусы и город: кооперация ради конкурентоспособности (Август 2021) </vt:lpstr>
      <vt:lpstr>Формирование кластера</vt:lpstr>
      <vt:lpstr>Презентация PowerPoint</vt:lpstr>
      <vt:lpstr>Центр российских вычислительных технологий</vt:lpstr>
      <vt:lpstr>Алгоритмический трек программной инженерии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Савельева Анна И</dc:creator>
  <cp:lastModifiedBy>Обабков Илья Николаевич</cp:lastModifiedBy>
  <cp:revision>165</cp:revision>
  <cp:lastPrinted>2021-04-01T13:06:16Z</cp:lastPrinted>
  <dcterms:created xsi:type="dcterms:W3CDTF">2020-07-20T17:12:33Z</dcterms:created>
  <dcterms:modified xsi:type="dcterms:W3CDTF">2023-10-18T08:23:43Z</dcterms:modified>
</cp:coreProperties>
</file>