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2" r:id="rId1"/>
  </p:sldMasterIdLst>
  <p:notesMasterIdLst>
    <p:notesMasterId r:id="rId12"/>
  </p:notesMasterIdLst>
  <p:handoutMasterIdLst>
    <p:handoutMasterId r:id="rId13"/>
  </p:handoutMasterIdLst>
  <p:sldIdLst>
    <p:sldId id="643" r:id="rId2"/>
    <p:sldId id="700" r:id="rId3"/>
    <p:sldId id="705" r:id="rId4"/>
    <p:sldId id="709" r:id="rId5"/>
    <p:sldId id="711" r:id="rId6"/>
    <p:sldId id="713" r:id="rId7"/>
    <p:sldId id="716" r:id="rId8"/>
    <p:sldId id="717" r:id="rId9"/>
    <p:sldId id="706" r:id="rId10"/>
    <p:sldId id="712" r:id="rId11"/>
  </p:sldIdLst>
  <p:sldSz cx="13439775" cy="7559675"/>
  <p:notesSz cx="6797675" cy="9872663"/>
  <p:defaultTextStyle>
    <a:defPPr>
      <a:defRPr lang="ru-RU"/>
    </a:defPPr>
    <a:lvl1pPr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1pPr>
    <a:lvl2pPr marL="519234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2pPr>
    <a:lvl3pPr marL="103849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3pPr>
    <a:lvl4pPr marL="1557747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4pPr>
    <a:lvl5pPr marL="207699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5pPr>
    <a:lvl6pPr marL="2596243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6pPr>
    <a:lvl7pPr marL="3115495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7pPr>
    <a:lvl8pPr marL="3634744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8pPr>
    <a:lvl9pPr marL="4153992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8" userDrawn="1">
          <p15:clr>
            <a:srgbClr val="A4A3A4"/>
          </p15:clr>
        </p15:guide>
        <p15:guide id="2" pos="5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3C"/>
    <a:srgbClr val="FF7927"/>
    <a:srgbClr val="F2F2F2"/>
    <a:srgbClr val="D8DEE0"/>
    <a:srgbClr val="EE732D"/>
    <a:srgbClr val="27251F"/>
    <a:srgbClr val="C3CBCE"/>
    <a:srgbClr val="E7A16D"/>
    <a:srgbClr val="ADADAD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4" autoAdjust="0"/>
    <p:restoredTop sz="95930" autoAdjust="0"/>
  </p:normalViewPr>
  <p:slideViewPr>
    <p:cSldViewPr>
      <p:cViewPr varScale="1">
        <p:scale>
          <a:sx n="101" d="100"/>
          <a:sy n="101" d="100"/>
        </p:scale>
        <p:origin x="960" y="80"/>
      </p:cViewPr>
      <p:guideLst>
        <p:guide orient="horz" pos="3388"/>
        <p:guide pos="5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4002" y="114"/>
      </p:cViewPr>
      <p:guideLst>
        <p:guide orient="horz" pos="3110"/>
        <p:guide pos="2141"/>
      </p:guideLst>
    </p:cSldViewPr>
  </p:notesViewPr>
  <p:gridSpacing cx="43200" cy="43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fld id="{7AD1322C-ED99-4B81-976E-A42B343E0BC1}" type="datetimeFigureOut">
              <a:rPr lang="ru-RU"/>
              <a:pPr/>
              <a:t>05.06.2023</a:t>
            </a:fld>
            <a:endParaRPr lang="ru-RU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6503"/>
            <a:ext cx="2945862" cy="494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76503"/>
            <a:ext cx="2945862" cy="494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fld id="{23C51D06-E976-4C1E-9273-5D390AFD67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63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1"/>
            <a:ext cx="2945862" cy="4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algn="r"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39775"/>
            <a:ext cx="658177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984" y="4690549"/>
            <a:ext cx="5435708" cy="444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6503"/>
            <a:ext cx="2945862" cy="49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solidFill>
                  <a:srgbClr val="27251F"/>
                </a:solidFill>
                <a:effectLst/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376503"/>
            <a:ext cx="2945862" cy="49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algn="r"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effectLst/>
                <a:latin typeface="Verdana" panose="020B0604030504040204" pitchFamily="34" charset="0"/>
              </a:defRPr>
            </a:lvl1pPr>
          </a:lstStyle>
          <a:p>
            <a:fld id="{B9854E13-6D1D-4D77-BFD6-D421C1083F6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6953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8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1pPr>
    <a:lvl2pPr marL="519234" algn="l" rtl="0" eaLnBrk="0" fontAlgn="base" hangingPunct="0">
      <a:spcBef>
        <a:spcPct val="30000"/>
      </a:spcBef>
      <a:spcAft>
        <a:spcPct val="0"/>
      </a:spcAft>
      <a:defRPr sz="16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2pPr>
    <a:lvl3pPr marL="103849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3pPr>
    <a:lvl4pPr marL="1557747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4pPr>
    <a:lvl5pPr marL="207699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5pPr>
    <a:lvl6pPr marL="2596243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5495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4744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3992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F269C-4525-4514-B9B7-6F38839D641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79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217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F269C-4525-4514-B9B7-6F38839D64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451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72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F269C-4525-4514-B9B7-6F38839D64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5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F269C-4525-4514-B9B7-6F38839D64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69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098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#/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tmkup.com/r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 smtClean="0"/>
              <a:t>Трубная Металлургическая</a:t>
            </a:r>
            <a:br>
              <a:rPr lang="ru-RU" dirty="0" smtClean="0"/>
            </a:br>
            <a:r>
              <a:rPr lang="ru-RU" dirty="0" smtClean="0"/>
              <a:t>Компания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833" indent="0" algn="ctr">
              <a:buNone/>
              <a:defRPr/>
            </a:lvl2pPr>
            <a:lvl3pPr marL="1261668" indent="0" algn="ctr">
              <a:buNone/>
              <a:defRPr/>
            </a:lvl3pPr>
            <a:lvl4pPr marL="1892499" indent="0" algn="ctr">
              <a:buNone/>
              <a:defRPr/>
            </a:lvl4pPr>
            <a:lvl5pPr marL="2523333" indent="0" algn="ctr">
              <a:buNone/>
              <a:defRPr/>
            </a:lvl5pPr>
            <a:lvl6pPr marL="3154173" indent="0" algn="ctr">
              <a:buNone/>
              <a:defRPr/>
            </a:lvl6pPr>
            <a:lvl7pPr marL="3785004" indent="0" algn="ctr">
              <a:buNone/>
              <a:defRPr/>
            </a:lvl7pPr>
            <a:lvl8pPr marL="4415841" indent="0" algn="ctr">
              <a:buNone/>
              <a:defRPr/>
            </a:lvl8pPr>
            <a:lvl9pPr marL="5046677" indent="0" algn="ctr">
              <a:buNone/>
              <a:defRPr/>
            </a:lvl9pPr>
          </a:lstStyle>
          <a:p>
            <a:r>
              <a:rPr lang="ru-RU" dirty="0" smtClean="0"/>
              <a:t>Москва 2020 г.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6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  <a:endParaRPr lang="ru-RU" sz="800" b="0" dirty="0">
                <a:solidFill>
                  <a:srgbClr val="27251F"/>
                </a:solidFill>
                <a:effectLst/>
                <a:latin typeface="+mn-lt"/>
              </a:endParaRP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 smtClean="0"/>
              <a:t>Заголовок </a:t>
            </a:r>
            <a:endParaRPr lang="ru-RU" dirty="0"/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4060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</a:p>
          <a:p>
            <a:pPr lvl="1"/>
            <a:r>
              <a:rPr lang="ru-RU" dirty="0" smtClean="0"/>
              <a:t>Основной текст</a:t>
            </a:r>
          </a:p>
          <a:p>
            <a:pPr lvl="2"/>
            <a:r>
              <a:rPr lang="ru-RU" dirty="0" smtClean="0"/>
              <a:t>Основной текст</a:t>
            </a:r>
          </a:p>
          <a:p>
            <a:pPr lvl="3"/>
            <a:r>
              <a:rPr lang="ru-RU" dirty="0" smtClean="0"/>
              <a:t>Подпись к графике</a:t>
            </a:r>
          </a:p>
          <a:p>
            <a:pPr lvl="4"/>
            <a:r>
              <a:rPr lang="ru-RU" dirty="0" smtClean="0"/>
              <a:t>Подпись к графике </a:t>
            </a:r>
            <a:endParaRPr lang="ru-RU" dirty="0"/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9475" y="1490663"/>
            <a:ext cx="4060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</a:p>
          <a:p>
            <a:pPr lvl="1"/>
            <a:r>
              <a:rPr lang="ru-RU" dirty="0" smtClean="0"/>
              <a:t>Основной текст</a:t>
            </a:r>
          </a:p>
          <a:p>
            <a:pPr lvl="2"/>
            <a:r>
              <a:rPr lang="ru-RU" dirty="0" smtClean="0"/>
              <a:t>Основной текст</a:t>
            </a:r>
          </a:p>
          <a:p>
            <a:pPr lvl="3"/>
            <a:r>
              <a:rPr lang="ru-RU" dirty="0" smtClean="0"/>
              <a:t>Подпись к графике</a:t>
            </a:r>
          </a:p>
          <a:p>
            <a:pPr lvl="4"/>
            <a:r>
              <a:rPr lang="ru-RU" dirty="0" smtClean="0"/>
              <a:t>Подпись к графике </a:t>
            </a:r>
            <a:endParaRPr lang="ru-RU" dirty="0"/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9009063" y="1490663"/>
            <a:ext cx="4056812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</a:p>
          <a:p>
            <a:pPr lvl="1"/>
            <a:r>
              <a:rPr lang="ru-RU" dirty="0" smtClean="0"/>
              <a:t>Основной текст</a:t>
            </a:r>
          </a:p>
          <a:p>
            <a:pPr lvl="2"/>
            <a:r>
              <a:rPr lang="ru-RU" dirty="0" smtClean="0"/>
              <a:t>Основной текст</a:t>
            </a:r>
          </a:p>
          <a:p>
            <a:pPr lvl="3"/>
            <a:r>
              <a:rPr lang="ru-RU" dirty="0" smtClean="0"/>
              <a:t>Подпись к графике</a:t>
            </a:r>
          </a:p>
          <a:p>
            <a:pPr lvl="4"/>
            <a:r>
              <a:rPr lang="ru-RU" dirty="0" smtClean="0"/>
              <a:t>Подпись к графике </a:t>
            </a:r>
            <a:endParaRPr lang="ru-RU" dirty="0"/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09494" y="367485"/>
            <a:ext cx="11839994" cy="6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b="1" baseline="0">
                <a:solidFill>
                  <a:srgbClr val="EE732D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sz="2800" kern="0" smtClean="0">
                <a:effectLst/>
              </a:rPr>
              <a:t>Введите заголовок слайда</a:t>
            </a:r>
            <a:endParaRPr lang="ru-RU" sz="2800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16839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33" userDrawn="1">
          <p15:clr>
            <a:srgbClr val="5ACBF0"/>
          </p15:clr>
        </p15:guide>
        <p15:guide id="4" orient="horz" pos="226" userDrawn="1">
          <p15:clr>
            <a:srgbClr val="F26B43"/>
          </p15:clr>
        </p15:guide>
        <p15:guide id="14" pos="8233" userDrawn="1">
          <p15:clr>
            <a:srgbClr val="5ACBF0"/>
          </p15:clr>
        </p15:guide>
        <p15:guide id="16" orient="horz" pos="939" userDrawn="1">
          <p15:clr>
            <a:srgbClr val="5ACBF0"/>
          </p15:clr>
        </p15:guide>
        <p15:guide id="17" orient="horz" pos="4368" userDrawn="1">
          <p15:clr>
            <a:srgbClr val="5ACBF0"/>
          </p15:clr>
        </p15:guide>
        <p15:guide id="18" pos="2791" userDrawn="1">
          <p15:clr>
            <a:srgbClr val="A4A3A4"/>
          </p15:clr>
        </p15:guide>
        <p15:guide id="20" pos="2954" userDrawn="1">
          <p15:clr>
            <a:srgbClr val="A4A3A4"/>
          </p15:clr>
        </p15:guide>
        <p15:guide id="26" pos="5512" userDrawn="1">
          <p15:clr>
            <a:srgbClr val="A4A3A4"/>
          </p15:clr>
        </p15:guide>
        <p15:guide id="27" pos="5675" userDrawn="1">
          <p15:clr>
            <a:srgbClr val="A4A3A4"/>
          </p15:clr>
        </p15:guide>
        <p15:guide id="28" orient="horz" pos="667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37">
            <a:extLst>
              <a:ext uri="{FF2B5EF4-FFF2-40B4-BE49-F238E27FC236}">
                <a16:creationId xmlns:a16="http://schemas.microsoft.com/office/drawing/2014/main" id="{B76D955F-AA6C-4C8C-AF8C-3D33B92D3E6A}"/>
              </a:ext>
            </a:extLst>
          </p:cNvPr>
          <p:cNvSpPr/>
          <p:nvPr userDrawn="1"/>
        </p:nvSpPr>
        <p:spPr>
          <a:xfrm rot="4816473">
            <a:off x="359984" y="1830786"/>
            <a:ext cx="5598867" cy="5599014"/>
          </a:xfrm>
          <a:prstGeom prst="roundRect">
            <a:avLst>
              <a:gd name="adj" fmla="val 2333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15"/>
          </p:nvPr>
        </p:nvSpPr>
        <p:spPr>
          <a:xfrm>
            <a:off x="369423" y="1490663"/>
            <a:ext cx="4968063" cy="5431224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  <a:endParaRPr lang="ru-RU" sz="800" b="0" dirty="0">
                <a:solidFill>
                  <a:srgbClr val="27251F"/>
                </a:solidFill>
                <a:effectLst/>
                <a:latin typeface="+mn-lt"/>
              </a:endParaRP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 smtClean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  <a:endParaRPr lang="ru-RU" sz="800" b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071888" y="2139578"/>
            <a:ext cx="7009698" cy="16843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</a:p>
          <a:p>
            <a:pPr lvl="1"/>
            <a:r>
              <a:rPr lang="ru-RU" dirty="0" smtClean="0"/>
              <a:t>Основной текст</a:t>
            </a:r>
          </a:p>
          <a:p>
            <a:pPr lvl="2"/>
            <a:r>
              <a:rPr lang="ru-RU" dirty="0" smtClean="0"/>
              <a:t>Основной текст</a:t>
            </a:r>
          </a:p>
          <a:p>
            <a:pPr lvl="3"/>
            <a:r>
              <a:rPr lang="ru-RU" dirty="0" smtClean="0"/>
              <a:t>Подпись к графике</a:t>
            </a:r>
          </a:p>
          <a:p>
            <a:pPr lvl="4"/>
            <a:r>
              <a:rPr lang="ru-RU" dirty="0" smtClean="0"/>
              <a:t>Подпись к графике </a:t>
            </a:r>
            <a:endParaRPr lang="ru-RU" dirty="0"/>
          </a:p>
        </p:txBody>
      </p:sp>
      <p:sp>
        <p:nvSpPr>
          <p:cNvPr id="4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071888" y="4250684"/>
            <a:ext cx="7005419" cy="16843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16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</a:p>
          <a:p>
            <a:pPr lvl="1"/>
            <a:r>
              <a:rPr lang="ru-RU" dirty="0" smtClean="0"/>
              <a:t>Основной текст</a:t>
            </a:r>
          </a:p>
          <a:p>
            <a:pPr lvl="2"/>
            <a:r>
              <a:rPr lang="ru-RU" dirty="0" smtClean="0"/>
              <a:t>Основной текст</a:t>
            </a:r>
          </a:p>
          <a:p>
            <a:pPr lvl="3"/>
            <a:r>
              <a:rPr lang="ru-RU" dirty="0" smtClean="0"/>
              <a:t>Подпись к графике</a:t>
            </a:r>
          </a:p>
          <a:p>
            <a:pPr lvl="4"/>
            <a:r>
              <a:rPr lang="ru-RU" dirty="0" smtClean="0"/>
              <a:t>Подпись к графике </a:t>
            </a:r>
            <a:endParaRPr lang="ru-RU" dirty="0"/>
          </a:p>
        </p:txBody>
      </p:sp>
      <p:sp>
        <p:nvSpPr>
          <p:cNvPr id="51" name="Заголовок 1"/>
          <p:cNvSpPr txBox="1">
            <a:spLocks/>
          </p:cNvSpPr>
          <p:nvPr userDrawn="1"/>
        </p:nvSpPr>
        <p:spPr bwMode="auto">
          <a:xfrm>
            <a:off x="369889" y="367037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endParaRPr lang="ru-RU" kern="0" dirty="0">
              <a:solidFill>
                <a:schemeClr val="accent1"/>
              </a:solidFill>
              <a:effectLst/>
              <a:latin typeface="+mj-lt"/>
            </a:endParaRP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409494" y="367485"/>
            <a:ext cx="11839994" cy="673722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z="2800" dirty="0"/>
              <a:t>Введите </a:t>
            </a:r>
            <a:r>
              <a:rPr lang="ru-RU" sz="2800" dirty="0" err="1" smtClean="0"/>
              <a:t>загааоловок</a:t>
            </a:r>
            <a:r>
              <a:rPr lang="ru-RU" sz="2800" dirty="0" smtClean="0"/>
              <a:t> </a:t>
            </a:r>
            <a:r>
              <a:rPr lang="ru-RU" sz="2800" dirty="0"/>
              <a:t>слайда</a:t>
            </a:r>
          </a:p>
        </p:txBody>
      </p:sp>
    </p:spTree>
    <p:extLst>
      <p:ext uri="{BB962C8B-B14F-4D97-AF65-F5344CB8AC3E}">
        <p14:creationId xmlns:p14="http://schemas.microsoft.com/office/powerpoint/2010/main" val="160826956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33" userDrawn="1">
          <p15:clr>
            <a:srgbClr val="5ACBF0"/>
          </p15:clr>
        </p15:guide>
        <p15:guide id="4" orient="horz" pos="231" userDrawn="1">
          <p15:clr>
            <a:srgbClr val="F26B43"/>
          </p15:clr>
        </p15:guide>
        <p15:guide id="14" pos="8233" userDrawn="1">
          <p15:clr>
            <a:srgbClr val="5ACBF0"/>
          </p15:clr>
        </p15:guide>
        <p15:guide id="16" orient="horz" pos="939" userDrawn="1">
          <p15:clr>
            <a:srgbClr val="5ACBF0"/>
          </p15:clr>
        </p15:guide>
        <p15:guide id="17" orient="horz" pos="4368" userDrawn="1">
          <p15:clr>
            <a:srgbClr val="5ACBF0"/>
          </p15:clr>
        </p15:guide>
        <p15:guide id="22" pos="4151" userDrawn="1">
          <p15:clr>
            <a:srgbClr val="A4A3A4"/>
          </p15:clr>
        </p15:guide>
        <p15:guide id="23" pos="4315" userDrawn="1">
          <p15:clr>
            <a:srgbClr val="A4A3A4"/>
          </p15:clr>
        </p15:guide>
        <p15:guide id="24" orient="horz" pos="66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объекта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37">
            <a:extLst>
              <a:ext uri="{FF2B5EF4-FFF2-40B4-BE49-F238E27FC236}">
                <a16:creationId xmlns:a16="http://schemas.microsoft.com/office/drawing/2014/main" id="{87FA1913-3972-4590-AD99-776AB38D1E73}"/>
              </a:ext>
            </a:extLst>
          </p:cNvPr>
          <p:cNvSpPr/>
          <p:nvPr userDrawn="1"/>
        </p:nvSpPr>
        <p:spPr>
          <a:xfrm rot="7955297">
            <a:off x="4400496" y="2829770"/>
            <a:ext cx="153679" cy="153683"/>
          </a:xfrm>
          <a:prstGeom prst="roundRect">
            <a:avLst>
              <a:gd name="adj" fmla="val 2333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7" name="Скругленный прямоугольник 37">
            <a:extLst>
              <a:ext uri="{FF2B5EF4-FFF2-40B4-BE49-F238E27FC236}">
                <a16:creationId xmlns:a16="http://schemas.microsoft.com/office/drawing/2014/main" id="{7D398AAE-565F-47B0-8F4B-CF5FD95F1754}"/>
              </a:ext>
            </a:extLst>
          </p:cNvPr>
          <p:cNvSpPr/>
          <p:nvPr/>
        </p:nvSpPr>
        <p:spPr>
          <a:xfrm rot="4816473">
            <a:off x="744630" y="1591869"/>
            <a:ext cx="3041584" cy="3041664"/>
          </a:xfrm>
          <a:prstGeom prst="roundRect">
            <a:avLst>
              <a:gd name="adj" fmla="val 23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1" name="Скругленный прямоугольник 37">
            <a:extLst>
              <a:ext uri="{FF2B5EF4-FFF2-40B4-BE49-F238E27FC236}">
                <a16:creationId xmlns:a16="http://schemas.microsoft.com/office/drawing/2014/main" id="{14E6C5C8-042B-43C1-BB2E-9D497BAD9D63}"/>
              </a:ext>
            </a:extLst>
          </p:cNvPr>
          <p:cNvSpPr/>
          <p:nvPr/>
        </p:nvSpPr>
        <p:spPr>
          <a:xfrm rot="4816473">
            <a:off x="5168457" y="1591869"/>
            <a:ext cx="3041584" cy="3041664"/>
          </a:xfrm>
          <a:prstGeom prst="roundRect">
            <a:avLst>
              <a:gd name="adj" fmla="val 23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5" name="Скругленный прямоугольник 37">
            <a:extLst>
              <a:ext uri="{FF2B5EF4-FFF2-40B4-BE49-F238E27FC236}">
                <a16:creationId xmlns:a16="http://schemas.microsoft.com/office/drawing/2014/main" id="{4000AC75-CECF-4EAD-BE19-64858222D4BF}"/>
              </a:ext>
            </a:extLst>
          </p:cNvPr>
          <p:cNvSpPr/>
          <p:nvPr/>
        </p:nvSpPr>
        <p:spPr>
          <a:xfrm rot="4816473">
            <a:off x="9592285" y="1591869"/>
            <a:ext cx="3041584" cy="3041664"/>
          </a:xfrm>
          <a:prstGeom prst="roundRect">
            <a:avLst>
              <a:gd name="adj" fmla="val 23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8" name="Скругленный прямоугольник 37">
            <a:extLst>
              <a:ext uri="{FF2B5EF4-FFF2-40B4-BE49-F238E27FC236}">
                <a16:creationId xmlns:a16="http://schemas.microsoft.com/office/drawing/2014/main" id="{140E43D7-A71A-42BF-9253-91CB10675C89}"/>
              </a:ext>
            </a:extLst>
          </p:cNvPr>
          <p:cNvSpPr/>
          <p:nvPr userDrawn="1"/>
        </p:nvSpPr>
        <p:spPr>
          <a:xfrm rot="7955297">
            <a:off x="8824324" y="2829770"/>
            <a:ext cx="153679" cy="153683"/>
          </a:xfrm>
          <a:prstGeom prst="roundRect">
            <a:avLst>
              <a:gd name="adj" fmla="val 2333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9" name="Рисунок 16">
            <a:extLst>
              <a:ext uri="{FF2B5EF4-FFF2-40B4-BE49-F238E27FC236}">
                <a16:creationId xmlns:a16="http://schemas.microsoft.com/office/drawing/2014/main" id="{4A6EA3E1-CEB7-47BA-B421-D0687CD2DF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761" y="1443314"/>
            <a:ext cx="2923322" cy="2926594"/>
          </a:xfrm>
          <a:prstGeom prst="roundRect">
            <a:avLst>
              <a:gd name="adj" fmla="val 21935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0" name="Рисунок 16">
            <a:extLst>
              <a:ext uri="{FF2B5EF4-FFF2-40B4-BE49-F238E27FC236}">
                <a16:creationId xmlns:a16="http://schemas.microsoft.com/office/drawing/2014/main" id="{040D7CF4-3C4C-4DDE-B883-5EFD5C74B6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27588" y="1443314"/>
            <a:ext cx="2923322" cy="2926594"/>
          </a:xfrm>
          <a:prstGeom prst="roundRect">
            <a:avLst>
              <a:gd name="adj" fmla="val 21935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1" name="Рисунок 16">
            <a:extLst>
              <a:ext uri="{FF2B5EF4-FFF2-40B4-BE49-F238E27FC236}">
                <a16:creationId xmlns:a16="http://schemas.microsoft.com/office/drawing/2014/main" id="{F8C9E1A4-D98A-4D81-A936-325D20F42BC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51416" y="1443314"/>
            <a:ext cx="2923322" cy="2926594"/>
          </a:xfrm>
          <a:prstGeom prst="roundRect">
            <a:avLst>
              <a:gd name="adj" fmla="val 21935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 smtClean="0"/>
          </a:p>
          <a:p>
            <a:endParaRPr lang="ru-RU" dirty="0"/>
          </a:p>
        </p:txBody>
      </p:sp>
      <p:sp>
        <p:nvSpPr>
          <p:cNvPr id="22" name="Текст 29">
            <a:extLst>
              <a:ext uri="{FF2B5EF4-FFF2-40B4-BE49-F238E27FC236}">
                <a16:creationId xmlns:a16="http://schemas.microsoft.com/office/drawing/2014/main" id="{2279373A-8AB9-4860-B386-9DF7736077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36" y="5073276"/>
            <a:ext cx="3591371" cy="208029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</a:t>
            </a:r>
          </a:p>
        </p:txBody>
      </p:sp>
      <p:sp>
        <p:nvSpPr>
          <p:cNvPr id="23" name="Текст 29">
            <a:extLst>
              <a:ext uri="{FF2B5EF4-FFF2-40B4-BE49-F238E27FC236}">
                <a16:creationId xmlns:a16="http://schemas.microsoft.com/office/drawing/2014/main" id="{A8FAAC1D-6C6C-48FA-824E-437ED14F3B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27895" y="5073276"/>
            <a:ext cx="3591371" cy="208029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</a:t>
            </a:r>
          </a:p>
        </p:txBody>
      </p:sp>
      <p:sp>
        <p:nvSpPr>
          <p:cNvPr id="24" name="Текст 29">
            <a:extLst>
              <a:ext uri="{FF2B5EF4-FFF2-40B4-BE49-F238E27FC236}">
                <a16:creationId xmlns:a16="http://schemas.microsoft.com/office/drawing/2014/main" id="{91DC51B6-E08F-4A1F-936D-4DEB3F2DD2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4558" y="5073276"/>
            <a:ext cx="3591371" cy="208029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764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 userDrawn="1"/>
        </p:nvSpPr>
        <p:spPr bwMode="auto">
          <a:xfrm>
            <a:off x="369889" y="367037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endParaRPr lang="ru-RU" kern="0" dirty="0">
              <a:solidFill>
                <a:schemeClr val="accent1"/>
              </a:solidFill>
              <a:effectLst/>
              <a:latin typeface="+mj-lt"/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839994" cy="673722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z="2800" dirty="0"/>
              <a:t>Введите 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197633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>
          <p15:clr>
            <a:srgbClr val="FBAE40"/>
          </p15:clr>
        </p15:guide>
        <p15:guide id="2" orient="horz" pos="210">
          <p15:clr>
            <a:srgbClr val="FBAE40"/>
          </p15:clr>
        </p15:guide>
        <p15:guide id="3" orient="horz" pos="4110">
          <p15:clr>
            <a:srgbClr val="5ACBF0"/>
          </p15:clr>
        </p15:guide>
        <p15:guide id="5" pos="7446">
          <p15:clr>
            <a:srgbClr val="5ACBF0"/>
          </p15:clr>
        </p15:guide>
        <p15:guide id="6" orient="horz" pos="799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объекта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37">
            <a:extLst>
              <a:ext uri="{FF2B5EF4-FFF2-40B4-BE49-F238E27FC236}">
                <a16:creationId xmlns:a16="http://schemas.microsoft.com/office/drawing/2014/main" id="{38FD4F33-B312-4087-AFA8-D64CE6F7F73E}"/>
              </a:ext>
            </a:extLst>
          </p:cNvPr>
          <p:cNvSpPr/>
          <p:nvPr userDrawn="1"/>
        </p:nvSpPr>
        <p:spPr>
          <a:xfrm rot="7955297">
            <a:off x="6648057" y="3017460"/>
            <a:ext cx="153679" cy="153683"/>
          </a:xfrm>
          <a:prstGeom prst="roundRect">
            <a:avLst>
              <a:gd name="adj" fmla="val 2333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6" name="Скругленный прямоугольник 37">
            <a:extLst>
              <a:ext uri="{FF2B5EF4-FFF2-40B4-BE49-F238E27FC236}">
                <a16:creationId xmlns:a16="http://schemas.microsoft.com/office/drawing/2014/main" id="{39DD21AF-8C89-4EB2-94CD-0E4DB9CEB2D8}"/>
              </a:ext>
            </a:extLst>
          </p:cNvPr>
          <p:cNvSpPr/>
          <p:nvPr userDrawn="1"/>
        </p:nvSpPr>
        <p:spPr>
          <a:xfrm rot="4816473">
            <a:off x="1890470" y="1491050"/>
            <a:ext cx="3525505" cy="3525597"/>
          </a:xfrm>
          <a:prstGeom prst="roundRect">
            <a:avLst>
              <a:gd name="adj" fmla="val 23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9" name="Скругленный прямоугольник 37">
            <a:extLst>
              <a:ext uri="{FF2B5EF4-FFF2-40B4-BE49-F238E27FC236}">
                <a16:creationId xmlns:a16="http://schemas.microsoft.com/office/drawing/2014/main" id="{A5CF8EF5-DD77-40ED-BBA6-5457ACC0B759}"/>
              </a:ext>
            </a:extLst>
          </p:cNvPr>
          <p:cNvSpPr/>
          <p:nvPr userDrawn="1"/>
        </p:nvSpPr>
        <p:spPr>
          <a:xfrm rot="4816473">
            <a:off x="8161298" y="1491050"/>
            <a:ext cx="3525505" cy="3525597"/>
          </a:xfrm>
          <a:prstGeom prst="roundRect">
            <a:avLst>
              <a:gd name="adj" fmla="val 23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13"/>
          </a:p>
        </p:txBody>
      </p:sp>
      <p:sp>
        <p:nvSpPr>
          <p:cNvPr id="14" name="Текст 29">
            <a:extLst>
              <a:ext uri="{FF2B5EF4-FFF2-40B4-BE49-F238E27FC236}">
                <a16:creationId xmlns:a16="http://schemas.microsoft.com/office/drawing/2014/main" id="{1FDB88FF-C473-4B02-80E3-5FF4E084B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7267" y="5568993"/>
            <a:ext cx="5422527" cy="1623197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15" name="Текст 29">
            <a:extLst>
              <a:ext uri="{FF2B5EF4-FFF2-40B4-BE49-F238E27FC236}">
                <a16:creationId xmlns:a16="http://schemas.microsoft.com/office/drawing/2014/main" id="{9B31215B-37D9-494B-9C8E-DBAF5E849A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12787" y="5568993"/>
            <a:ext cx="5422527" cy="1623197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DB52D714-7B8B-46A1-84CE-2CFBB0F75CD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96920" y="1401991"/>
            <a:ext cx="3403220" cy="3388420"/>
          </a:xfrm>
          <a:prstGeom prst="roundRect">
            <a:avLst>
              <a:gd name="adj" fmla="val 21935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8" name="Рисунок 16">
            <a:extLst>
              <a:ext uri="{FF2B5EF4-FFF2-40B4-BE49-F238E27FC236}">
                <a16:creationId xmlns:a16="http://schemas.microsoft.com/office/drawing/2014/main" id="{30111F11-DB51-442F-BA67-6517910D234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22439" y="1401991"/>
            <a:ext cx="3403220" cy="3388420"/>
          </a:xfrm>
          <a:prstGeom prst="roundRect">
            <a:avLst>
              <a:gd name="adj" fmla="val 21935"/>
            </a:avLst>
          </a:prstGeom>
        </p:spPr>
        <p:txBody>
          <a:bodyPr/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 userDrawn="1"/>
        </p:nvSpPr>
        <p:spPr bwMode="auto">
          <a:xfrm>
            <a:off x="369888" y="343368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endParaRPr lang="ru-RU" kern="0" dirty="0">
              <a:solidFill>
                <a:schemeClr val="accent1"/>
              </a:solidFill>
              <a:effectLst/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839994" cy="673722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z="2800" dirty="0"/>
              <a:t>Введите 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1880819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>
          <p15:clr>
            <a:srgbClr val="FBAE40"/>
          </p15:clr>
        </p15:guide>
        <p15:guide id="2" orient="horz" pos="210">
          <p15:clr>
            <a:srgbClr val="FBAE40"/>
          </p15:clr>
        </p15:guide>
        <p15:guide id="3" orient="horz" pos="4110">
          <p15:clr>
            <a:srgbClr val="5ACBF0"/>
          </p15:clr>
        </p15:guide>
        <p15:guide id="5" pos="7446">
          <p15:clr>
            <a:srgbClr val="5ACBF0"/>
          </p15:clr>
        </p15:guide>
        <p15:guide id="6" orient="horz" pos="799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Изображение, определен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37">
            <a:extLst>
              <a:ext uri="{FF2B5EF4-FFF2-40B4-BE49-F238E27FC236}">
                <a16:creationId xmlns:a16="http://schemas.microsoft.com/office/drawing/2014/main" id="{B76D955F-AA6C-4C8C-AF8C-3D33B92D3E6A}"/>
              </a:ext>
            </a:extLst>
          </p:cNvPr>
          <p:cNvSpPr/>
          <p:nvPr userDrawn="1"/>
        </p:nvSpPr>
        <p:spPr>
          <a:xfrm rot="4816473">
            <a:off x="359984" y="1830786"/>
            <a:ext cx="5598867" cy="5599014"/>
          </a:xfrm>
          <a:prstGeom prst="roundRect">
            <a:avLst>
              <a:gd name="adj" fmla="val 2333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742B0B1-D0BC-4AB8-A7EB-F0EA02B5F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11" y="2044432"/>
            <a:ext cx="5057524" cy="5029488"/>
          </a:xfrm>
          <a:prstGeom prst="roundRect">
            <a:avLst>
              <a:gd name="adj" fmla="val 2316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833FC6A-757A-4858-B796-86E1FB320B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45614" y="2152378"/>
            <a:ext cx="5962151" cy="49872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1102"/>
              </a:spcAft>
              <a:buNone/>
              <a:defRPr lang="ru-RU" sz="1600" b="1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Определение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65A2B30-5C92-4875-BB56-5921E2CE99ED}"/>
              </a:ext>
            </a:extLst>
          </p:cNvPr>
          <p:cNvSpPr/>
          <p:nvPr userDrawn="1"/>
        </p:nvSpPr>
        <p:spPr>
          <a:xfrm>
            <a:off x="7156464" y="2858975"/>
            <a:ext cx="414744" cy="5039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13"/>
          </a:p>
        </p:txBody>
      </p:sp>
      <p:sp>
        <p:nvSpPr>
          <p:cNvPr id="11" name="Текст 29">
            <a:extLst>
              <a:ext uri="{FF2B5EF4-FFF2-40B4-BE49-F238E27FC236}">
                <a16:creationId xmlns:a16="http://schemas.microsoft.com/office/drawing/2014/main" id="{545700F8-176E-467B-9507-481BC35464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45614" y="3117239"/>
            <a:ext cx="5984668" cy="4024552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spcBef>
                <a:spcPts val="1102"/>
              </a:spcBef>
              <a:spcAft>
                <a:spcPts val="0"/>
              </a:spcAft>
              <a:buNone/>
              <a:defRPr lang="ru-RU" sz="1600" b="0" dirty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dirty="0"/>
              <a:t>Введите текст без сложных формулировок. Разделите текст на абзацы.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839994" cy="673722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z="2800" dirty="0"/>
              <a:t>Введите 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739258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>
          <p15:clr>
            <a:srgbClr val="FBAE40"/>
          </p15:clr>
        </p15:guide>
        <p15:guide id="2" orient="horz" pos="210">
          <p15:clr>
            <a:srgbClr val="FBAE40"/>
          </p15:clr>
        </p15:guide>
        <p15:guide id="5" pos="7446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исок - 4 пун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5887" y="2145786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 smtClean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  <a:endParaRPr lang="ru-RU" sz="800" b="0" kern="0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35887" y="3576602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24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35887" y="5007418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25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35887" y="5722828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839994" cy="673722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z="2800" dirty="0"/>
              <a:t>Введите заголовок слайда</a:t>
            </a:r>
          </a:p>
        </p:txBody>
      </p:sp>
      <p:sp>
        <p:nvSpPr>
          <p:cNvPr id="4" name="Скругленный прямоугольник 3"/>
          <p:cNvSpPr/>
          <p:nvPr userDrawn="1"/>
        </p:nvSpPr>
        <p:spPr>
          <a:xfrm>
            <a:off x="8660370" y="1854034"/>
            <a:ext cx="3599601" cy="46479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5887" y="2861194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C898A9AC-AC5F-48CC-AB61-8BE2F7C090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52727" y="4292010"/>
            <a:ext cx="6270828" cy="76092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14000"/>
              </a:lnSpc>
              <a:buNone/>
              <a:defRPr lang="ru-RU" sz="1600" b="0" i="0" kern="1200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ru-RU" dirty="0"/>
              <a:t>Введите текст.</a:t>
            </a:r>
          </a:p>
        </p:txBody>
      </p:sp>
    </p:spTree>
    <p:extLst>
      <p:ext uri="{BB962C8B-B14F-4D97-AF65-F5344CB8AC3E}">
        <p14:creationId xmlns:p14="http://schemas.microsoft.com/office/powerpoint/2010/main" val="12337231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>
          <p15:clr>
            <a:srgbClr val="FBAE40"/>
          </p15:clr>
        </p15:guide>
        <p15:guide id="2" orient="horz" pos="210">
          <p15:clr>
            <a:srgbClr val="FBAE40"/>
          </p15:clr>
        </p15:guide>
        <p15:guide id="5" pos="7446">
          <p15:clr>
            <a:srgbClr val="5ACBF0"/>
          </p15:clr>
        </p15:guide>
        <p15:guide id="6" orient="horz" pos="799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 smtClean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</a:t>
            </a:r>
            <a:r>
              <a:rPr lang="ru-RU" altLang="ru-RU" sz="1000" b="1" kern="12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соединения </a:t>
            </a:r>
            <a:r>
              <a:rPr lang="en-US" altLang="ru-RU" sz="1000" b="1" kern="1200" baseline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621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878" userDrawn="1">
          <p15:clr>
            <a:srgbClr val="FBAE40"/>
          </p15:clr>
        </p15:guide>
        <p15:guide id="2" orient="horz" pos="425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01" r:id="rId2"/>
    <p:sldLayoutId id="2147483702" r:id="rId3"/>
    <p:sldLayoutId id="2147483717" r:id="rId4"/>
    <p:sldLayoutId id="2147483718" r:id="rId5"/>
    <p:sldLayoutId id="2147483719" r:id="rId6"/>
    <p:sldLayoutId id="2147483720" r:id="rId7"/>
    <p:sldLayoutId id="2147483691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5pPr>
      <a:lvl6pPr marL="630833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6pPr>
      <a:lvl7pPr marL="1261668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7pPr>
      <a:lvl8pPr marL="1892499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8pPr>
      <a:lvl9pPr marL="2523333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9pPr>
    </p:titleStyle>
    <p:bodyStyle>
      <a:lvl1pPr marL="473123" indent="-473123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5100" indent="-394272" algn="l" rtl="0" fontAlgn="base">
        <a:spcBef>
          <a:spcPct val="20000"/>
        </a:spcBef>
        <a:spcAft>
          <a:spcPct val="0"/>
        </a:spcAft>
        <a:buChar char="–"/>
        <a:defRPr sz="3897">
          <a:solidFill>
            <a:schemeClr val="tx1"/>
          </a:solidFill>
          <a:latin typeface="+mn-lt"/>
        </a:defRPr>
      </a:lvl2pPr>
      <a:lvl3pPr marL="1577089" indent="-315410" algn="l" rtl="0" fontAlgn="base">
        <a:spcBef>
          <a:spcPct val="20000"/>
        </a:spcBef>
        <a:spcAft>
          <a:spcPct val="0"/>
        </a:spcAft>
        <a:buChar char="•"/>
        <a:defRPr sz="3268">
          <a:solidFill>
            <a:schemeClr val="tx1"/>
          </a:solidFill>
          <a:latin typeface="+mn-lt"/>
        </a:defRPr>
      </a:lvl3pPr>
      <a:lvl4pPr marL="2207919" indent="-315410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755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597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422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261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2093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1pPr>
      <a:lvl2pPr marL="63083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2pPr>
      <a:lvl3pPr marL="1261668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3pPr>
      <a:lvl4pPr marL="1892499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4pPr>
      <a:lvl5pPr marL="252333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5pPr>
      <a:lvl6pPr marL="315417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6pPr>
      <a:lvl7pPr marL="3785004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7pPr>
      <a:lvl8pPr marL="4415841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8pPr>
      <a:lvl9pPr marL="5046677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801688" y="2678103"/>
            <a:ext cx="5132872" cy="2203468"/>
          </a:xfrm>
        </p:spPr>
        <p:txBody>
          <a:bodyPr/>
          <a:lstStyle/>
          <a:p>
            <a:pPr algn="l"/>
            <a:r>
              <a:rPr lang="ru-RU" sz="4000" dirty="0" smtClean="0"/>
              <a:t>Социальные программы </a:t>
            </a:r>
            <a:br>
              <a:rPr lang="ru-RU" sz="4000" dirty="0" smtClean="0"/>
            </a:br>
            <a:r>
              <a:rPr lang="ru-RU" sz="4000" dirty="0" smtClean="0"/>
              <a:t>АО «ПНТЗ», </a:t>
            </a:r>
            <a:br>
              <a:rPr lang="ru-RU" sz="4000" dirty="0" smtClean="0"/>
            </a:br>
            <a:r>
              <a:rPr lang="ru-RU" sz="4000" dirty="0" smtClean="0"/>
              <a:t>направленные </a:t>
            </a:r>
            <a:br>
              <a:rPr lang="ru-RU" sz="4000" dirty="0" smtClean="0"/>
            </a:br>
            <a:r>
              <a:rPr lang="ru-RU" sz="4000" dirty="0" smtClean="0"/>
              <a:t>на сохранение здоровья сотрудников</a:t>
            </a:r>
            <a:endParaRPr lang="ru-RU" sz="4000" dirty="0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Первоуральск 202</a:t>
            </a:r>
            <a:r>
              <a:rPr lang="en-US" dirty="0" smtClean="0"/>
              <a:t>3</a:t>
            </a:r>
            <a:r>
              <a:rPr lang="ru-RU" dirty="0" smtClean="0"/>
              <a:t> </a:t>
            </a:r>
            <a:r>
              <a:rPr lang="ru-RU" dirty="0"/>
              <a:t>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" t="8411" r="6645" b="6542"/>
          <a:stretch/>
        </p:blipFill>
        <p:spPr>
          <a:xfrm>
            <a:off x="5769487" y="1690729"/>
            <a:ext cx="7084800" cy="417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6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926394" cy="673722"/>
          </a:xfrm>
        </p:spPr>
        <p:txBody>
          <a:bodyPr/>
          <a:lstStyle/>
          <a:p>
            <a:pPr algn="l" defTabSz="914406"/>
            <a:r>
              <a:rPr lang="ru-RU" sz="2800" dirty="0" smtClean="0"/>
              <a:t>Обеспечение условий </a:t>
            </a:r>
            <a:r>
              <a:rPr lang="ru-RU" sz="2800" dirty="0"/>
              <a:t>охраны труда в Обществе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7" y="2224638"/>
            <a:ext cx="4985622" cy="436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488" y="1965437"/>
            <a:ext cx="5962151" cy="498729"/>
          </a:xfrm>
        </p:spPr>
        <p:txBody>
          <a:bodyPr/>
          <a:lstStyle/>
          <a:p>
            <a:pPr defTabSz="914406"/>
            <a:r>
              <a:rPr lang="ru-RU" dirty="0"/>
              <a:t>На ПНТЗ действует Положение «О старшем уполномоченном / уполномоченном лице по охране труда»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6F900A-23A9-4B0C-99C4-ACEF0F999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8488" y="3117239"/>
            <a:ext cx="5984668" cy="3254598"/>
          </a:xfrm>
        </p:spPr>
        <p:txBody>
          <a:bodyPr>
            <a:normAutofit/>
          </a:bodyPr>
          <a:lstStyle/>
          <a:p>
            <a:pPr defTabSz="914406"/>
            <a:r>
              <a:rPr lang="ru-RU" dirty="0" smtClean="0"/>
              <a:t>Положение введено в целью:</a:t>
            </a:r>
          </a:p>
          <a:p>
            <a:pPr marL="285750" indent="-285750" defTabSz="914406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 установления </a:t>
            </a:r>
            <a:r>
              <a:rPr lang="ru-RU" dirty="0"/>
              <a:t>единого порядка организации работы уполномоченных по </a:t>
            </a:r>
            <a:r>
              <a:rPr lang="ru-RU" dirty="0" smtClean="0"/>
              <a:t>охране труда</a:t>
            </a:r>
          </a:p>
          <a:p>
            <a:pPr marL="285750" indent="-285750" defTabSz="914406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создания здоровых </a:t>
            </a:r>
            <a:r>
              <a:rPr lang="ru-RU" dirty="0"/>
              <a:t>и безопасных условий труда, соответствующих требованиям инструкций, норм и правил по </a:t>
            </a:r>
            <a:r>
              <a:rPr lang="ru-RU" dirty="0" err="1"/>
              <a:t>ОТиПБ</a:t>
            </a: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 txBox="1">
            <a:spLocks/>
          </p:cNvSpPr>
          <p:nvPr/>
        </p:nvSpPr>
        <p:spPr>
          <a:xfrm>
            <a:off x="7028488" y="5334145"/>
            <a:ext cx="5962151" cy="1036800"/>
          </a:xfrm>
        </p:spPr>
        <p:txBody>
          <a:bodyPr/>
          <a:lstStyle>
            <a:lvl1pPr marL="0" indent="0" algn="l" rtl="0" fontAlgn="base">
              <a:lnSpc>
                <a:spcPct val="114000"/>
              </a:lnSpc>
              <a:spcBef>
                <a:spcPts val="0"/>
              </a:spcBef>
              <a:spcAft>
                <a:spcPts val="1102"/>
              </a:spcAft>
              <a:buNone/>
              <a:defRPr lang="ru-RU" sz="1600" b="1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defTabSz="914406" eaLnBrk="1" hangingPunct="1">
              <a:buClrTx/>
              <a:buSzTx/>
              <a:buFontTx/>
            </a:pPr>
            <a:r>
              <a:rPr lang="ru-RU" b="0" dirty="0" smtClean="0">
                <a:effectLst/>
              </a:rPr>
              <a:t>По представлению ППО АО «ПНТЗ» ГМПР старшие уполномоченные/уполномоченные по охране труда </a:t>
            </a:r>
            <a:r>
              <a:rPr lang="ru-RU" dirty="0" smtClean="0">
                <a:effectLst/>
              </a:rPr>
              <a:t>премируются из фонда управляющего директора  </a:t>
            </a:r>
            <a:endParaRPr lang="ru-RU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861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57"/>
          <p:cNvSpPr>
            <a:spLocks noGrp="1"/>
          </p:cNvSpPr>
          <p:nvPr>
            <p:ph type="body" sz="quarter" idx="11"/>
          </p:nvPr>
        </p:nvSpPr>
        <p:spPr>
          <a:xfrm>
            <a:off x="1482804" y="1707003"/>
            <a:ext cx="6270828" cy="760921"/>
          </a:xfrm>
        </p:spPr>
        <p:txBody>
          <a:bodyPr/>
          <a:lstStyle/>
          <a:p>
            <a:r>
              <a:rPr lang="ru-RU" dirty="0">
                <a:solidFill>
                  <a:srgbClr val="27251F"/>
                </a:solidFill>
                <a:cs typeface="Arial" panose="020B0604020202020204" pitchFamily="34" charset="0"/>
              </a:rPr>
              <a:t>Содействие созданию в цехах здоровых и безопасных условий труда </a:t>
            </a:r>
          </a:p>
          <a:p>
            <a:endParaRPr lang="ru-RU" dirty="0"/>
          </a:p>
        </p:txBody>
      </p:sp>
      <p:sp>
        <p:nvSpPr>
          <p:cNvPr id="59" name="Текст 58"/>
          <p:cNvSpPr>
            <a:spLocks noGrp="1"/>
          </p:cNvSpPr>
          <p:nvPr>
            <p:ph type="body" sz="quarter" idx="12"/>
          </p:nvPr>
        </p:nvSpPr>
        <p:spPr>
          <a:xfrm>
            <a:off x="1482804" y="3212333"/>
            <a:ext cx="6270828" cy="760921"/>
          </a:xfrm>
        </p:spPr>
        <p:txBody>
          <a:bodyPr>
            <a:normAutofit/>
          </a:bodyPr>
          <a:lstStyle/>
          <a:p>
            <a:pPr marL="0" lvl="1" indent="0">
              <a:lnSpc>
                <a:spcPct val="114000"/>
              </a:lnSpc>
              <a:buClrTx/>
              <a:buNone/>
            </a:pPr>
            <a:r>
              <a:rPr lang="ru-RU" sz="1600" kern="1200" dirty="0" smtClean="0">
                <a:solidFill>
                  <a:srgbClr val="27251F"/>
                </a:solidFill>
                <a:ea typeface="+mn-ea"/>
                <a:cs typeface="Arial" panose="020B0604020202020204" pitchFamily="34" charset="0"/>
              </a:rPr>
              <a:t>Контроль за </a:t>
            </a:r>
            <a:r>
              <a:rPr lang="ru-RU" sz="1600" kern="1200" dirty="0">
                <a:solidFill>
                  <a:srgbClr val="27251F"/>
                </a:solidFill>
                <a:ea typeface="+mn-ea"/>
                <a:cs typeface="Arial" panose="020B0604020202020204" pitchFamily="34" charset="0"/>
              </a:rPr>
              <a:t>обеспечением работников СИЗ</a:t>
            </a:r>
          </a:p>
        </p:txBody>
      </p:sp>
      <p:sp>
        <p:nvSpPr>
          <p:cNvPr id="60" name="Текст 59"/>
          <p:cNvSpPr>
            <a:spLocks noGrp="1"/>
          </p:cNvSpPr>
          <p:nvPr>
            <p:ph type="body" sz="quarter" idx="13"/>
          </p:nvPr>
        </p:nvSpPr>
        <p:spPr>
          <a:xfrm>
            <a:off x="1482804" y="4717663"/>
            <a:ext cx="6270828" cy="871805"/>
          </a:xfrm>
        </p:spPr>
        <p:txBody>
          <a:bodyPr>
            <a:normAutofit fontScale="92500" lnSpcReduction="10000"/>
          </a:bodyPr>
          <a:lstStyle/>
          <a:p>
            <a:r>
              <a:rPr lang="ru-RU" sz="1700" dirty="0">
                <a:solidFill>
                  <a:srgbClr val="27251F"/>
                </a:solidFill>
                <a:cs typeface="Arial" panose="020B0604020202020204" pitchFamily="34" charset="0"/>
              </a:rPr>
              <a:t>Представление интересов Работников при рассмотрении трудовых споров по </a:t>
            </a:r>
            <a:r>
              <a:rPr lang="ru-RU" sz="1700" dirty="0" smtClean="0">
                <a:solidFill>
                  <a:srgbClr val="27251F"/>
                </a:solidFill>
                <a:cs typeface="Arial" panose="020B0604020202020204" pitchFamily="34" charset="0"/>
              </a:rPr>
              <a:t>вопросам обеспечения безопасных </a:t>
            </a:r>
            <a:r>
              <a:rPr lang="ru-RU" sz="1700" dirty="0">
                <a:solidFill>
                  <a:srgbClr val="27251F"/>
                </a:solidFill>
                <a:cs typeface="Arial" panose="020B0604020202020204" pitchFamily="34" charset="0"/>
              </a:rPr>
              <a:t>условий и охраны труда</a:t>
            </a:r>
          </a:p>
          <a:p>
            <a:endParaRPr lang="ru-RU" dirty="0"/>
          </a:p>
        </p:txBody>
      </p:sp>
      <p:sp>
        <p:nvSpPr>
          <p:cNvPr id="61" name="Текст 60"/>
          <p:cNvSpPr>
            <a:spLocks noGrp="1"/>
          </p:cNvSpPr>
          <p:nvPr>
            <p:ph type="body" sz="quarter" idx="14"/>
          </p:nvPr>
        </p:nvSpPr>
        <p:spPr>
          <a:xfrm>
            <a:off x="1482804" y="5581212"/>
            <a:ext cx="6270828" cy="99984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27251F"/>
                </a:solidFill>
                <a:cs typeface="Arial" panose="020B0604020202020204" pitchFamily="34" charset="0"/>
              </a:rPr>
              <a:t>Информирование и консультирование работников по вопросам их прав и гарантий на безопасный и здоровый </a:t>
            </a:r>
            <a:r>
              <a:rPr lang="ru-RU" dirty="0" smtClean="0">
                <a:solidFill>
                  <a:srgbClr val="27251F"/>
                </a:solidFill>
                <a:cs typeface="Arial" panose="020B0604020202020204" pitchFamily="34" charset="0"/>
              </a:rPr>
              <a:t>труд</a:t>
            </a:r>
            <a:endParaRPr lang="ru-RU" dirty="0">
              <a:solidFill>
                <a:srgbClr val="27251F"/>
              </a:solidFill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499088" y="161899"/>
            <a:ext cx="11793600" cy="1160592"/>
          </a:xfrm>
        </p:spPr>
        <p:txBody>
          <a:bodyPr/>
          <a:lstStyle/>
          <a:p>
            <a:pPr algn="l" defTabSz="914406"/>
            <a:r>
              <a:rPr lang="ru-RU" sz="2800" dirty="0"/>
              <a:t>Задачи старших уполномоченных и уполномоченных по охране труда</a:t>
            </a:r>
          </a:p>
        </p:txBody>
      </p:sp>
      <p:sp>
        <p:nvSpPr>
          <p:cNvPr id="62" name="Текст 61"/>
          <p:cNvSpPr>
            <a:spLocks noGrp="1"/>
          </p:cNvSpPr>
          <p:nvPr>
            <p:ph type="body" sz="quarter" idx="15"/>
          </p:nvPr>
        </p:nvSpPr>
        <p:spPr>
          <a:xfrm>
            <a:off x="1482804" y="2459668"/>
            <a:ext cx="6270828" cy="76092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27251F"/>
                </a:solidFill>
                <a:cs typeface="Arial" panose="020B0604020202020204" pitchFamily="34" charset="0"/>
              </a:rPr>
              <a:t>Контроль </a:t>
            </a:r>
            <a:r>
              <a:rPr lang="ru-RU" dirty="0">
                <a:solidFill>
                  <a:srgbClr val="27251F"/>
                </a:solidFill>
                <a:cs typeface="Arial" panose="020B0604020202020204" pitchFamily="34" charset="0"/>
              </a:rPr>
              <a:t>за состоянием условий и охраны труда на рабочих местах </a:t>
            </a:r>
          </a:p>
        </p:txBody>
      </p:sp>
      <p:sp>
        <p:nvSpPr>
          <p:cNvPr id="63" name="Текст 62"/>
          <p:cNvSpPr>
            <a:spLocks noGrp="1"/>
          </p:cNvSpPr>
          <p:nvPr>
            <p:ph type="body" sz="quarter" idx="16"/>
          </p:nvPr>
        </p:nvSpPr>
        <p:spPr>
          <a:xfrm>
            <a:off x="1482804" y="3964998"/>
            <a:ext cx="6270828" cy="760921"/>
          </a:xfrm>
        </p:spPr>
        <p:txBody>
          <a:bodyPr/>
          <a:lstStyle/>
          <a:p>
            <a:r>
              <a:rPr lang="ru-RU" dirty="0">
                <a:solidFill>
                  <a:srgbClr val="27251F"/>
                </a:solidFill>
                <a:cs typeface="Arial" panose="020B0604020202020204" pitchFamily="34" charset="0"/>
              </a:rPr>
              <a:t>Подготовка предложений Работодателю по улучшению условий и охраны труда на рабочих </a:t>
            </a:r>
            <a:r>
              <a:rPr lang="ru-RU" dirty="0" smtClean="0">
                <a:solidFill>
                  <a:srgbClr val="27251F"/>
                </a:solidFill>
                <a:cs typeface="Arial" panose="020B0604020202020204" pitchFamily="34" charset="0"/>
              </a:rPr>
              <a:t>местах</a:t>
            </a:r>
            <a:endParaRPr lang="ru-RU" dirty="0">
              <a:solidFill>
                <a:srgbClr val="27251F"/>
              </a:solidFill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9034595" y="2239225"/>
            <a:ext cx="2851150" cy="1627012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6000" dirty="0" smtClean="0">
                <a:solidFill>
                  <a:srgbClr val="EE732D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20 </a:t>
            </a:r>
            <a:endParaRPr lang="ru-RU" sz="1600" b="0" dirty="0">
              <a:effectLst/>
              <a:ea typeface="Verdana" panose="020B0604030504040204" pitchFamily="34" charset="0"/>
              <a:cs typeface="+mj-cs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1600" b="0" dirty="0" smtClean="0">
                <a:effectLst/>
                <a:ea typeface="Verdana" panose="020B0604030504040204" pitchFamily="34" charset="0"/>
                <a:cs typeface="+mj-cs"/>
              </a:rPr>
              <a:t>старших уполномоченных 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1600" b="0" dirty="0" smtClean="0">
                <a:effectLst/>
                <a:ea typeface="Verdana" panose="020B0604030504040204" pitchFamily="34" charset="0"/>
                <a:cs typeface="+mj-cs"/>
              </a:rPr>
              <a:t>по охране труда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1600" dirty="0" smtClean="0">
                <a:solidFill>
                  <a:srgbClr val="EE732D"/>
                </a:solidFill>
                <a:ea typeface="Verdana" panose="020B0604030504040204" pitchFamily="34" charset="0"/>
                <a:cs typeface="+mj-cs"/>
              </a:rPr>
              <a:t> </a:t>
            </a:r>
            <a:r>
              <a:rPr lang="ru-RU" sz="1600" b="0" kern="0" dirty="0" smtClean="0">
                <a:effectLst/>
              </a:rPr>
              <a:t>  </a:t>
            </a:r>
            <a:endParaRPr lang="ru-RU" sz="1600" b="0" kern="0" dirty="0">
              <a:effectLst/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9023747" y="4250749"/>
            <a:ext cx="2851150" cy="1627012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6000" dirty="0" smtClean="0">
                <a:solidFill>
                  <a:srgbClr val="EE732D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111 </a:t>
            </a:r>
            <a:r>
              <a:rPr lang="ru-RU" sz="1600" b="0" dirty="0" smtClean="0">
                <a:effectLst/>
                <a:ea typeface="Verdana" panose="020B0604030504040204" pitchFamily="34" charset="0"/>
                <a:cs typeface="+mj-cs"/>
              </a:rPr>
              <a:t>уполномоченных 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1600" b="0" dirty="0" smtClean="0">
                <a:effectLst/>
                <a:ea typeface="Verdana" panose="020B0604030504040204" pitchFamily="34" charset="0"/>
                <a:cs typeface="+mj-cs"/>
              </a:rPr>
              <a:t>по охране труда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1600" dirty="0" smtClean="0">
                <a:solidFill>
                  <a:srgbClr val="EE732D"/>
                </a:solidFill>
                <a:ea typeface="Verdana" panose="020B0604030504040204" pitchFamily="34" charset="0"/>
                <a:cs typeface="+mj-cs"/>
              </a:rPr>
              <a:t> </a:t>
            </a:r>
            <a:r>
              <a:rPr lang="ru-RU" sz="1600" b="0" kern="0" dirty="0" smtClean="0">
                <a:effectLst/>
              </a:rPr>
              <a:t>  </a:t>
            </a:r>
            <a:endParaRPr lang="ru-RU" sz="1600" b="0" kern="0" dirty="0">
              <a:effectLst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1026677" y="1873932"/>
            <a:ext cx="441810" cy="289075"/>
            <a:chOff x="981723" y="2239225"/>
            <a:chExt cx="441810" cy="289075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1026677" y="4243710"/>
            <a:ext cx="441810" cy="289075"/>
            <a:chOff x="981723" y="2239225"/>
            <a:chExt cx="441810" cy="289075"/>
          </a:xfrm>
        </p:grpSpPr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66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1026677" y="2663858"/>
            <a:ext cx="441810" cy="289075"/>
            <a:chOff x="981723" y="2239225"/>
            <a:chExt cx="441810" cy="289075"/>
          </a:xfrm>
        </p:grpSpPr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69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1026677" y="3453784"/>
            <a:ext cx="441810" cy="289075"/>
            <a:chOff x="981723" y="2239225"/>
            <a:chExt cx="441810" cy="289075"/>
          </a:xfrm>
        </p:grpSpPr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1026677" y="5033636"/>
            <a:ext cx="441810" cy="289075"/>
            <a:chOff x="981723" y="2239225"/>
            <a:chExt cx="441810" cy="289075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75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1052805" y="5823562"/>
            <a:ext cx="441810" cy="289075"/>
            <a:chOff x="981723" y="2239225"/>
            <a:chExt cx="441810" cy="289075"/>
          </a:xfrm>
        </p:grpSpPr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FD538281-2183-468C-AD2C-2FB86EB344E1}"/>
                </a:ext>
              </a:extLst>
            </p:cNvPr>
            <p:cNvSpPr/>
            <p:nvPr/>
          </p:nvSpPr>
          <p:spPr>
            <a:xfrm>
              <a:off x="981723" y="2239225"/>
              <a:ext cx="228699" cy="228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13"/>
            </a:p>
          </p:txBody>
        </p:sp>
        <p:sp>
          <p:nvSpPr>
            <p:cNvPr id="78" name="Freeform 23">
              <a:extLst>
                <a:ext uri="{FF2B5EF4-FFF2-40B4-BE49-F238E27FC236}">
                  <a16:creationId xmlns:a16="http://schemas.microsoft.com/office/drawing/2014/main" id="{F3FB2A1D-6F2C-4BD7-A801-19E2C04D94F7}"/>
                </a:ext>
              </a:extLst>
            </p:cNvPr>
            <p:cNvSpPr>
              <a:spLocks noChangeAspect="1"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1033980" y="2239225"/>
              <a:ext cx="389553" cy="289075"/>
            </a:xfrm>
            <a:custGeom>
              <a:avLst/>
              <a:gdLst>
                <a:gd name="T0" fmla="*/ 177 w 200"/>
                <a:gd name="T1" fmla="*/ 12 h 148"/>
                <a:gd name="T2" fmla="*/ 185 w 200"/>
                <a:gd name="T3" fmla="*/ 15 h 148"/>
                <a:gd name="T4" fmla="*/ 185 w 200"/>
                <a:gd name="T5" fmla="*/ 30 h 148"/>
                <a:gd name="T6" fmla="*/ 80 w 200"/>
                <a:gd name="T7" fmla="*/ 133 h 148"/>
                <a:gd name="T8" fmla="*/ 73 w 200"/>
                <a:gd name="T9" fmla="*/ 136 h 148"/>
                <a:gd name="T10" fmla="*/ 65 w 200"/>
                <a:gd name="T11" fmla="*/ 133 h 148"/>
                <a:gd name="T12" fmla="*/ 15 w 200"/>
                <a:gd name="T13" fmla="*/ 82 h 148"/>
                <a:gd name="T14" fmla="*/ 15 w 200"/>
                <a:gd name="T15" fmla="*/ 67 h 148"/>
                <a:gd name="T16" fmla="*/ 23 w 200"/>
                <a:gd name="T17" fmla="*/ 64 h 148"/>
                <a:gd name="T18" fmla="*/ 31 w 200"/>
                <a:gd name="T19" fmla="*/ 67 h 148"/>
                <a:gd name="T20" fmla="*/ 73 w 200"/>
                <a:gd name="T21" fmla="*/ 110 h 148"/>
                <a:gd name="T22" fmla="*/ 169 w 200"/>
                <a:gd name="T23" fmla="*/ 15 h 148"/>
                <a:gd name="T24" fmla="*/ 177 w 200"/>
                <a:gd name="T25" fmla="*/ 12 h 148"/>
                <a:gd name="T26" fmla="*/ 177 w 200"/>
                <a:gd name="T27" fmla="*/ 0 h 148"/>
                <a:gd name="T28" fmla="*/ 161 w 200"/>
                <a:gd name="T29" fmla="*/ 7 h 148"/>
                <a:gd name="T30" fmla="*/ 73 w 200"/>
                <a:gd name="T31" fmla="*/ 93 h 148"/>
                <a:gd name="T32" fmla="*/ 39 w 200"/>
                <a:gd name="T33" fmla="*/ 59 h 148"/>
                <a:gd name="T34" fmla="*/ 23 w 200"/>
                <a:gd name="T35" fmla="*/ 52 h 148"/>
                <a:gd name="T36" fmla="*/ 7 w 200"/>
                <a:gd name="T37" fmla="*/ 59 h 148"/>
                <a:gd name="T38" fmla="*/ 0 w 200"/>
                <a:gd name="T39" fmla="*/ 75 h 148"/>
                <a:gd name="T40" fmla="*/ 7 w 200"/>
                <a:gd name="T41" fmla="*/ 91 h 148"/>
                <a:gd name="T42" fmla="*/ 56 w 200"/>
                <a:gd name="T43" fmla="*/ 141 h 148"/>
                <a:gd name="T44" fmla="*/ 73 w 200"/>
                <a:gd name="T45" fmla="*/ 148 h 148"/>
                <a:gd name="T46" fmla="*/ 89 w 200"/>
                <a:gd name="T47" fmla="*/ 141 h 148"/>
                <a:gd name="T48" fmla="*/ 193 w 200"/>
                <a:gd name="T49" fmla="*/ 39 h 148"/>
                <a:gd name="T50" fmla="*/ 200 w 200"/>
                <a:gd name="T51" fmla="*/ 23 h 148"/>
                <a:gd name="T52" fmla="*/ 193 w 200"/>
                <a:gd name="T53" fmla="*/ 7 h 148"/>
                <a:gd name="T54" fmla="*/ 177 w 200"/>
                <a:gd name="T5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" h="148">
                  <a:moveTo>
                    <a:pt x="177" y="12"/>
                  </a:moveTo>
                  <a:cubicBezTo>
                    <a:pt x="180" y="12"/>
                    <a:pt x="183" y="13"/>
                    <a:pt x="185" y="15"/>
                  </a:cubicBezTo>
                  <a:cubicBezTo>
                    <a:pt x="189" y="19"/>
                    <a:pt x="189" y="26"/>
                    <a:pt x="185" y="30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8" y="135"/>
                    <a:pt x="75" y="136"/>
                    <a:pt x="73" y="136"/>
                  </a:cubicBezTo>
                  <a:cubicBezTo>
                    <a:pt x="70" y="136"/>
                    <a:pt x="67" y="135"/>
                    <a:pt x="65" y="133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78"/>
                    <a:pt x="11" y="71"/>
                    <a:pt x="15" y="67"/>
                  </a:cubicBezTo>
                  <a:cubicBezTo>
                    <a:pt x="17" y="65"/>
                    <a:pt x="20" y="64"/>
                    <a:pt x="23" y="64"/>
                  </a:cubicBezTo>
                  <a:cubicBezTo>
                    <a:pt x="26" y="64"/>
                    <a:pt x="29" y="65"/>
                    <a:pt x="31" y="67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1" y="13"/>
                    <a:pt x="174" y="12"/>
                    <a:pt x="177" y="12"/>
                  </a:cubicBezTo>
                  <a:moveTo>
                    <a:pt x="177" y="0"/>
                  </a:moveTo>
                  <a:cubicBezTo>
                    <a:pt x="171" y="0"/>
                    <a:pt x="165" y="2"/>
                    <a:pt x="161" y="7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5" y="54"/>
                    <a:pt x="29" y="52"/>
                    <a:pt x="23" y="52"/>
                  </a:cubicBezTo>
                  <a:cubicBezTo>
                    <a:pt x="17" y="52"/>
                    <a:pt x="11" y="54"/>
                    <a:pt x="7" y="59"/>
                  </a:cubicBezTo>
                  <a:cubicBezTo>
                    <a:pt x="2" y="63"/>
                    <a:pt x="0" y="69"/>
                    <a:pt x="0" y="75"/>
                  </a:cubicBezTo>
                  <a:cubicBezTo>
                    <a:pt x="0" y="81"/>
                    <a:pt x="2" y="87"/>
                    <a:pt x="7" y="9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61" y="146"/>
                    <a:pt x="66" y="148"/>
                    <a:pt x="73" y="148"/>
                  </a:cubicBezTo>
                  <a:cubicBezTo>
                    <a:pt x="79" y="148"/>
                    <a:pt x="84" y="146"/>
                    <a:pt x="89" y="141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8" y="35"/>
                    <a:pt x="200" y="29"/>
                    <a:pt x="200" y="23"/>
                  </a:cubicBezTo>
                  <a:cubicBezTo>
                    <a:pt x="200" y="17"/>
                    <a:pt x="198" y="11"/>
                    <a:pt x="193" y="7"/>
                  </a:cubicBezTo>
                  <a:cubicBezTo>
                    <a:pt x="189" y="2"/>
                    <a:pt x="183" y="0"/>
                    <a:pt x="17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984"/>
            </a:p>
          </p:txBody>
        </p:sp>
      </p:grpSp>
    </p:spTree>
    <p:extLst>
      <p:ext uri="{BB962C8B-B14F-4D97-AF65-F5344CB8AC3E}">
        <p14:creationId xmlns:p14="http://schemas.microsoft.com/office/powerpoint/2010/main" val="278603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926394" cy="673722"/>
          </a:xfrm>
        </p:spPr>
        <p:txBody>
          <a:bodyPr/>
          <a:lstStyle/>
          <a:p>
            <a:pPr algn="l" defTabSz="914406"/>
            <a:r>
              <a:rPr lang="ru-RU" sz="2800" dirty="0" smtClean="0"/>
              <a:t>Санаторно-курортное лечение работников</a:t>
            </a:r>
            <a:endParaRPr lang="ru-RU" sz="28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3" t="11504" r="11904" b="11639"/>
          <a:stretch/>
        </p:blipFill>
        <p:spPr>
          <a:xfrm flipH="1">
            <a:off x="796535" y="2244725"/>
            <a:ext cx="5011200" cy="4067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09640" y="1959259"/>
            <a:ext cx="5962151" cy="498729"/>
          </a:xfrm>
        </p:spPr>
        <p:txBody>
          <a:bodyPr/>
          <a:lstStyle/>
          <a:p>
            <a:pPr defTabSz="914406"/>
            <a:r>
              <a:rPr lang="ru-RU" dirty="0" smtClean="0"/>
              <a:t>На ПНТЗ действует программа оздоровления в рамках добровольного медицинского страхования (ДМС)</a:t>
            </a:r>
          </a:p>
          <a:p>
            <a:pPr defTabSz="914406"/>
            <a:r>
              <a:rPr lang="ru-RU" b="0" dirty="0" smtClean="0"/>
              <a:t>В комиссии по распределению путевок в обязательном порядке участвует представитель ППО АО «ПНТЗ» ГМПР </a:t>
            </a:r>
          </a:p>
          <a:p>
            <a:pPr defTabSz="914406"/>
            <a:r>
              <a:rPr lang="ru-RU" b="0" dirty="0" smtClean="0"/>
              <a:t>При распределении преимущественное право отдается производственному персоналу</a:t>
            </a:r>
            <a:endParaRPr lang="ru-RU" b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6F900A-23A9-4B0C-99C4-ACEF0F999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9639" y="4687037"/>
            <a:ext cx="6190247" cy="3254598"/>
          </a:xfrm>
        </p:spPr>
        <p:txBody>
          <a:bodyPr>
            <a:normAutofit/>
          </a:bodyPr>
          <a:lstStyle/>
          <a:p>
            <a:pPr defTabSz="914406"/>
            <a:r>
              <a:rPr lang="ru-RU" b="1" dirty="0" smtClean="0"/>
              <a:t>Места отдыха:</a:t>
            </a:r>
          </a:p>
          <a:p>
            <a:pPr marL="285750" indent="-285750" defTabSz="914406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b="1" dirty="0" smtClean="0"/>
              <a:t>Санаторий «Октябрьский» </a:t>
            </a:r>
            <a:r>
              <a:rPr lang="ru-RU" b="1" dirty="0"/>
              <a:t>4</a:t>
            </a:r>
            <a:r>
              <a:rPr lang="ru-RU" b="1" dirty="0" smtClean="0"/>
              <a:t>* г. Сочи</a:t>
            </a:r>
          </a:p>
          <a:p>
            <a:pPr marL="285750" indent="-285750" defTabSz="914406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b="1" dirty="0" smtClean="0"/>
              <a:t>Отель «Греция</a:t>
            </a:r>
            <a:r>
              <a:rPr lang="ru-RU" b="1" dirty="0"/>
              <a:t>» 4</a:t>
            </a:r>
            <a:r>
              <a:rPr lang="ru-RU" b="1" dirty="0" smtClean="0"/>
              <a:t>* г. Сочи</a:t>
            </a:r>
            <a:endParaRPr lang="ru-RU" b="1" dirty="0"/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b="1" dirty="0"/>
              <a:t>О</a:t>
            </a:r>
            <a:r>
              <a:rPr lang="ru-RU" b="1" dirty="0" smtClean="0"/>
              <a:t>здоровительный </a:t>
            </a:r>
            <a:r>
              <a:rPr lang="ru-RU" b="1" dirty="0"/>
              <a:t>комплекс </a:t>
            </a:r>
            <a:r>
              <a:rPr lang="ru-RU" b="1" dirty="0" smtClean="0"/>
              <a:t>«</a:t>
            </a:r>
            <a:r>
              <a:rPr lang="ru-RU" b="1" dirty="0"/>
              <a:t>Сочи Парк Отель» 3</a:t>
            </a:r>
            <a:r>
              <a:rPr lang="ru-RU" b="1" dirty="0" smtClean="0"/>
              <a:t>* г. Сочи</a:t>
            </a: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b="1" dirty="0" smtClean="0"/>
              <a:t>Санаторий «Долина Нарзанов» г. Кисловодск</a:t>
            </a:r>
          </a:p>
          <a:p>
            <a:pPr lvl="0">
              <a:buClr>
                <a:schemeClr val="accent1"/>
              </a:buClr>
            </a:pPr>
            <a:endParaRPr lang="ru-RU" b="1" dirty="0" smtClean="0"/>
          </a:p>
          <a:p>
            <a:pPr lvl="0">
              <a:buClr>
                <a:schemeClr val="accent1"/>
              </a:buClr>
            </a:pPr>
            <a:endParaRPr lang="ru-RU" b="1" dirty="0" smtClean="0"/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b="1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b="1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b="1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1019565"/>
            <a:ext cx="11926394" cy="673722"/>
          </a:xfrm>
        </p:spPr>
        <p:txBody>
          <a:bodyPr/>
          <a:lstStyle/>
          <a:p>
            <a:pPr algn="l" defTabSz="914406"/>
            <a:r>
              <a:rPr lang="ru-RU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П</a:t>
            </a:r>
            <a:r>
              <a:rPr lang="ru-RU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лан </a:t>
            </a:r>
            <a:r>
              <a:rPr lang="ru-RU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по </a:t>
            </a:r>
            <a:r>
              <a:rPr lang="ru-RU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оздоровлению на 2023 год: </a:t>
            </a:r>
            <a:r>
              <a:rPr lang="ru-RU" sz="1600" kern="1200" dirty="0">
                <a:solidFill>
                  <a:srgbClr val="FF79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egoe UI" panose="020B0502040204020203" pitchFamily="34" charset="0"/>
              </a:rPr>
              <a:t>до 40% </a:t>
            </a:r>
            <a:r>
              <a:rPr lang="ru-RU" sz="1600" kern="1200" dirty="0" smtClean="0">
                <a:solidFill>
                  <a:srgbClr val="FF79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egoe UI" panose="020B0502040204020203" pitchFamily="34" charset="0"/>
              </a:rPr>
              <a:t>от численности персонала</a:t>
            </a:r>
            <a:endParaRPr lang="ru-RU" sz="1600" kern="1200" dirty="0">
              <a:solidFill>
                <a:srgbClr val="FF79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82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66" b="21266"/>
          <a:stretch/>
        </p:blipFill>
        <p:spPr>
          <a:xfrm flipH="1">
            <a:off x="800493" y="1443314"/>
            <a:ext cx="2923200" cy="2789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Рисунок 3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5" b="18115"/>
          <a:stretch/>
        </p:blipFill>
        <p:spPr>
          <a:xfrm>
            <a:off x="5227588" y="1443314"/>
            <a:ext cx="2919932" cy="292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Рисунок 37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9" r="6905" b="13179"/>
          <a:stretch/>
        </p:blipFill>
        <p:spPr>
          <a:xfrm>
            <a:off x="9651415" y="1443314"/>
            <a:ext cx="3026557" cy="2923200"/>
          </a:xfrm>
          <a:prstGeom prst="roundRect">
            <a:avLst>
              <a:gd name="adj" fmla="val 16667"/>
            </a:avLst>
          </a:prstGeom>
          <a:ln>
            <a:solidFill>
              <a:srgbClr val="D8DEE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409494" y="5032637"/>
            <a:ext cx="5040551" cy="2080296"/>
          </a:xfrm>
        </p:spPr>
        <p:txBody>
          <a:bodyPr>
            <a:noAutofit/>
          </a:bodyPr>
          <a:lstStyle/>
          <a:p>
            <a:pPr marL="285750" indent="-285750" defTabSz="800100">
              <a:lnSpc>
                <a:spcPct val="113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лощадки </a:t>
            </a:r>
            <a:r>
              <a:rPr lang="ru-RU" dirty="0"/>
              <a:t>для занятий мини-футболом, баскетболом, волейболом, большим теннисом и силовой </a:t>
            </a:r>
            <a:r>
              <a:rPr lang="ru-RU" dirty="0" smtClean="0"/>
              <a:t>гимнастикой </a:t>
            </a:r>
          </a:p>
          <a:p>
            <a:pPr marL="285750" indent="-285750" defTabSz="800100">
              <a:lnSpc>
                <a:spcPct val="113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Спортивный инвентарь: катамараны, </a:t>
            </a:r>
            <a:r>
              <a:rPr lang="ru-RU" dirty="0" err="1" smtClean="0"/>
              <a:t>лонгборды</a:t>
            </a:r>
            <a:r>
              <a:rPr lang="ru-RU" dirty="0" smtClean="0"/>
              <a:t>, шезлонги, велосипеды и пр.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8"/>
          </p:nvPr>
        </p:nvSpPr>
        <p:spPr>
          <a:xfrm>
            <a:off x="5510286" y="5032637"/>
            <a:ext cx="7929907" cy="2080296"/>
          </a:xfrm>
        </p:spPr>
        <p:txBody>
          <a:bodyPr>
            <a:noAutofit/>
          </a:bodyPr>
          <a:lstStyle/>
          <a:p>
            <a:pPr marL="285750" lvl="0" indent="-285750" defTabSz="800100">
              <a:lnSpc>
                <a:spcPct val="113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dirty="0" smtClean="0"/>
              <a:t>Реконструкция спортивного корпуса и фасада главного корпуса</a:t>
            </a:r>
          </a:p>
          <a:p>
            <a:pPr marL="285750" lvl="0" indent="-285750" defTabSz="800100">
              <a:lnSpc>
                <a:spcPct val="113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dirty="0" smtClean="0"/>
              <a:t>Оборудование террасы главного корпуса</a:t>
            </a:r>
          </a:p>
          <a:p>
            <a:pPr marL="285750" lvl="0" indent="-285750" defTabSz="800100">
              <a:lnSpc>
                <a:spcPct val="113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dirty="0" smtClean="0"/>
              <a:t>Благоустройство пляжной территории</a:t>
            </a:r>
          </a:p>
          <a:p>
            <a:pPr marL="285750" lvl="0" indent="-285750" defTabSz="800100">
              <a:lnSpc>
                <a:spcPct val="113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dirty="0" smtClean="0"/>
              <a:t>Строительство детской площадки</a:t>
            </a:r>
          </a:p>
          <a:p>
            <a:pPr marL="285750" lvl="0" indent="-285750" defTabSz="800100">
              <a:lnSpc>
                <a:spcPct val="113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ru-RU" dirty="0" smtClean="0"/>
              <a:t>Строительство 7 модульных домов и 3 модульных бань</a:t>
            </a:r>
          </a:p>
          <a:p>
            <a:pPr marL="285750" lvl="0" indent="-285750" defTabSz="800100">
              <a:lnSpc>
                <a:spcPct val="113000"/>
              </a:lnSpc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lvl="0" indent="-285750" defTabSz="800100">
              <a:lnSpc>
                <a:spcPct val="113000"/>
              </a:lnSpc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9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839994" cy="673722"/>
          </a:xfrm>
        </p:spPr>
        <p:txBody>
          <a:bodyPr/>
          <a:lstStyle/>
          <a:p>
            <a:pPr algn="l"/>
            <a:r>
              <a:rPr lang="ru-RU" sz="2800" dirty="0" smtClean="0"/>
              <a:t>Развитие инфраструктуры БО «Сосновый бор»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1390" y="1618998"/>
            <a:ext cx="1220256" cy="52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/>
                </a:solidFill>
                <a:effectLst/>
                <a:latin typeface="+mj-lt"/>
              </a:rPr>
              <a:t>2022</a:t>
            </a:r>
            <a:endParaRPr lang="ru-RU" sz="2800" dirty="0">
              <a:solidFill>
                <a:schemeClr val="accent6"/>
              </a:solidFill>
              <a:effectLst/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0045" y="1619000"/>
            <a:ext cx="1220256" cy="52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effectLst/>
                <a:latin typeface="+mj-lt"/>
              </a:rPr>
              <a:t>2023</a:t>
            </a:r>
            <a:endParaRPr lang="ru-RU" sz="28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27585" y="1618999"/>
            <a:ext cx="1220256" cy="52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effectLst/>
                <a:latin typeface="+mj-lt"/>
              </a:rPr>
              <a:t>2023</a:t>
            </a:r>
            <a:endParaRPr lang="ru-RU" sz="2800" dirty="0">
              <a:solidFill>
                <a:schemeClr val="accent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368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926394" cy="673722"/>
          </a:xfrm>
        </p:spPr>
        <p:txBody>
          <a:bodyPr/>
          <a:lstStyle/>
          <a:p>
            <a:pPr algn="l" defTabSz="914406"/>
            <a:r>
              <a:rPr lang="ru-RU" sz="2800" dirty="0" smtClean="0"/>
              <a:t>Ежегодная круглогодичная заводская спартакиада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6451" y="2208924"/>
            <a:ext cx="5962151" cy="498729"/>
          </a:xfrm>
        </p:spPr>
        <p:txBody>
          <a:bodyPr/>
          <a:lstStyle/>
          <a:p>
            <a:pPr defTabSz="914406">
              <a:spcAft>
                <a:spcPts val="0"/>
              </a:spcAft>
            </a:pPr>
            <a:r>
              <a:rPr lang="ru-RU" dirty="0" smtClean="0"/>
              <a:t>В 2022 году на ПНТЗ проведена 72-я заводская Спартакиада</a:t>
            </a:r>
          </a:p>
          <a:p>
            <a:pPr defTabSz="914406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6F900A-23A9-4B0C-99C4-ACEF0F999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5971" y="2990881"/>
            <a:ext cx="5984668" cy="1598400"/>
          </a:xfrm>
        </p:spPr>
        <p:txBody>
          <a:bodyPr numCol="2">
            <a:normAutofit fontScale="25000" lnSpcReduction="20000"/>
          </a:bodyPr>
          <a:lstStyle/>
          <a:p>
            <a:pPr defTabSz="914406">
              <a:spcBef>
                <a:spcPts val="0"/>
              </a:spcBef>
              <a:buClr>
                <a:schemeClr val="accent1"/>
              </a:buClr>
            </a:pPr>
            <a:r>
              <a:rPr lang="ru-RU" sz="6400" dirty="0" smtClean="0"/>
              <a:t>Прошли соревнования по:</a:t>
            </a:r>
          </a:p>
          <a:p>
            <a:pPr defTabSz="914406">
              <a:spcBef>
                <a:spcPts val="0"/>
              </a:spcBef>
              <a:buClr>
                <a:schemeClr val="accent1"/>
              </a:buClr>
            </a:pPr>
            <a:endParaRPr lang="ru-RU" sz="64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Баскетболу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Футболу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Волейболу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Настольному теннису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Дартсу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Хоккею с мячом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Уральскому хоккею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Стрельбе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6400" dirty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64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6400" dirty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6400" dirty="0" smtClean="0"/>
          </a:p>
          <a:p>
            <a:pPr defTabSz="914406">
              <a:spcBef>
                <a:spcPts val="0"/>
              </a:spcBef>
              <a:buClr>
                <a:schemeClr val="accent1"/>
              </a:buClr>
            </a:pPr>
            <a:endParaRPr lang="ru-RU" sz="64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Лыжным гонкам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err="1" smtClean="0"/>
              <a:t>Стритболу</a:t>
            </a:r>
            <a:endParaRPr lang="ru-RU" sz="64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err="1" smtClean="0"/>
              <a:t>Флорболу</a:t>
            </a:r>
            <a:endParaRPr lang="ru-RU" sz="64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Плаванию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Шахматам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Городошному спорту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Легкой атлетике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6400" dirty="0" smtClean="0"/>
              <a:t>Спортивному туризму</a:t>
            </a:r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40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4000" dirty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4000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 txBox="1">
            <a:spLocks/>
          </p:cNvSpPr>
          <p:nvPr/>
        </p:nvSpPr>
        <p:spPr>
          <a:xfrm>
            <a:off x="7005971" y="5654467"/>
            <a:ext cx="6128199" cy="1036800"/>
          </a:xfrm>
        </p:spPr>
        <p:txBody>
          <a:bodyPr/>
          <a:lstStyle>
            <a:lvl1pPr marL="0" indent="0" algn="l" rtl="0" fontAlgn="base">
              <a:lnSpc>
                <a:spcPct val="114000"/>
              </a:lnSpc>
              <a:spcBef>
                <a:spcPts val="0"/>
              </a:spcBef>
              <a:spcAft>
                <a:spcPts val="1102"/>
              </a:spcAft>
              <a:buNone/>
              <a:defRPr lang="ru-RU" sz="1600" b="1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defTabSz="914406">
              <a:spcAft>
                <a:spcPts val="0"/>
              </a:spcAft>
            </a:pPr>
            <a:r>
              <a:rPr lang="ru-RU" b="0" dirty="0" smtClean="0">
                <a:effectLst/>
              </a:rPr>
              <a:t>Проведены </a:t>
            </a:r>
            <a:r>
              <a:rPr lang="ru-RU" b="0" dirty="0">
                <a:effectLst/>
              </a:rPr>
              <a:t>соревнования в </a:t>
            </a:r>
            <a:r>
              <a:rPr lang="ru-RU" dirty="0">
                <a:solidFill>
                  <a:srgbClr val="FF7927"/>
                </a:solidFill>
              </a:rPr>
              <a:t>20 видах спорта</a:t>
            </a:r>
            <a:r>
              <a:rPr lang="ru-RU" b="0" dirty="0">
                <a:effectLst/>
              </a:rPr>
              <a:t>, количество участников превысило </a:t>
            </a:r>
            <a:endParaRPr lang="ru-RU" b="0" dirty="0" smtClean="0">
              <a:effectLst/>
            </a:endParaRPr>
          </a:p>
          <a:p>
            <a:pPr defTabSz="914406">
              <a:spcAft>
                <a:spcPts val="0"/>
              </a:spcAft>
            </a:pPr>
            <a:r>
              <a:rPr lang="en-US" dirty="0">
                <a:solidFill>
                  <a:srgbClr val="FF7927"/>
                </a:solidFill>
              </a:rPr>
              <a:t>2 000 </a:t>
            </a:r>
            <a:r>
              <a:rPr lang="ru-RU" dirty="0">
                <a:solidFill>
                  <a:srgbClr val="FF7927"/>
                </a:solidFill>
              </a:rPr>
              <a:t>человек</a:t>
            </a:r>
            <a:r>
              <a:rPr lang="ru-RU" b="0" dirty="0">
                <a:effectLst/>
              </a:rPr>
              <a:t>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688" y="1360637"/>
            <a:ext cx="4767892" cy="2937600"/>
          </a:xfrm>
          <a:prstGeom prst="roundRect">
            <a:avLst>
              <a:gd name="adj" fmla="val 16667"/>
            </a:avLst>
          </a:prstGeom>
          <a:ln w="28575">
            <a:solidFill>
              <a:srgbClr val="F2F2F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198" y="4039037"/>
            <a:ext cx="4766152" cy="2937600"/>
          </a:xfrm>
          <a:prstGeom prst="roundRect">
            <a:avLst>
              <a:gd name="adj" fmla="val 16667"/>
            </a:avLst>
          </a:prstGeom>
          <a:ln w="28575">
            <a:solidFill>
              <a:srgbClr val="F2F2F2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433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494" y="367485"/>
            <a:ext cx="11926394" cy="673722"/>
          </a:xfrm>
        </p:spPr>
        <p:txBody>
          <a:bodyPr/>
          <a:lstStyle/>
          <a:p>
            <a:pPr algn="l" defTabSz="914406"/>
            <a:r>
              <a:rPr lang="ru-RU" sz="2800" dirty="0" smtClean="0"/>
              <a:t>Корпоративные фитнес-центры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488" y="1596308"/>
            <a:ext cx="5962151" cy="498729"/>
          </a:xfrm>
        </p:spPr>
        <p:txBody>
          <a:bodyPr/>
          <a:lstStyle/>
          <a:p>
            <a:pPr defTabSz="914406">
              <a:spcAft>
                <a:spcPts val="0"/>
              </a:spcAft>
            </a:pPr>
            <a:r>
              <a:rPr lang="ru-RU" dirty="0"/>
              <a:t>На ПНТЗ работает три фитнес-центра:</a:t>
            </a:r>
          </a:p>
          <a:p>
            <a:pPr defTabSz="914406">
              <a:spcAft>
                <a:spcPts val="0"/>
              </a:spcAft>
            </a:pPr>
            <a:r>
              <a:rPr lang="ru-RU" dirty="0"/>
              <a:t>в </a:t>
            </a:r>
            <a:r>
              <a:rPr lang="ru-RU" dirty="0" smtClean="0"/>
              <a:t>заводоуправлении</a:t>
            </a:r>
            <a:r>
              <a:rPr lang="ru-RU" dirty="0"/>
              <a:t>, АБК цеха № 8, цеха № 23</a:t>
            </a:r>
          </a:p>
          <a:p>
            <a:pPr defTabSz="914406">
              <a:spcAft>
                <a:spcPts val="0"/>
              </a:spcAft>
            </a:pPr>
            <a:r>
              <a:rPr lang="ru-RU" dirty="0"/>
              <a:t>Один из них в 2022 году </a:t>
            </a:r>
            <a:endParaRPr lang="ru-RU" dirty="0" smtClean="0"/>
          </a:p>
          <a:p>
            <a:pPr defTabSz="914406">
              <a:spcAft>
                <a:spcPts val="0"/>
              </a:spcAft>
            </a:pPr>
            <a:r>
              <a:rPr lang="ru-RU" dirty="0" smtClean="0"/>
              <a:t>отметил </a:t>
            </a:r>
            <a:r>
              <a:rPr lang="ru-RU" dirty="0"/>
              <a:t>свое </a:t>
            </a:r>
            <a:r>
              <a:rPr lang="ru-RU" dirty="0" smtClean="0"/>
              <a:t>10-тилетие</a:t>
            </a:r>
            <a:r>
              <a:rPr lang="ru-RU" dirty="0"/>
              <a:t>.</a:t>
            </a:r>
          </a:p>
          <a:p>
            <a:pPr defTabSz="914406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6F900A-23A9-4B0C-99C4-ACEF0F999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8488" y="3304637"/>
            <a:ext cx="5984668" cy="2433798"/>
          </a:xfrm>
        </p:spPr>
        <p:txBody>
          <a:bodyPr>
            <a:normAutofit/>
          </a:bodyPr>
          <a:lstStyle/>
          <a:p>
            <a:pPr defTabSz="914406"/>
            <a:r>
              <a:rPr lang="ru-RU" dirty="0" smtClean="0"/>
              <a:t>Оборудование фитнес-центров:</a:t>
            </a:r>
          </a:p>
          <a:p>
            <a:pPr marL="285750" indent="-285750" defTabSz="914406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 88 тренажеров, элементы для </a:t>
            </a:r>
            <a:r>
              <a:rPr lang="ru-RU" dirty="0" err="1" smtClean="0"/>
              <a:t>кроссфита</a:t>
            </a:r>
            <a:endParaRPr lang="ru-RU" dirty="0" smtClean="0"/>
          </a:p>
          <a:p>
            <a:pPr marL="285750" indent="-285750" defTabSz="914406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зал </a:t>
            </a:r>
            <a:r>
              <a:rPr lang="ru-RU" dirty="0"/>
              <a:t>для </a:t>
            </a:r>
            <a:r>
              <a:rPr lang="ru-RU" dirty="0" smtClean="0"/>
              <a:t>групповых </a:t>
            </a:r>
            <a:r>
              <a:rPr lang="ru-RU" dirty="0"/>
              <a:t>занятий (силовой тренинг, растяжка, гимнастика, программа «Здоровая спина» и эксклюзивные занятия </a:t>
            </a:r>
            <a:r>
              <a:rPr lang="en-US" dirty="0"/>
              <a:t>Strong by Zumba</a:t>
            </a:r>
            <a:r>
              <a:rPr lang="ru-RU" dirty="0"/>
              <a:t>)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FC7532A-827B-467F-9660-AA71E573DC97}"/>
              </a:ext>
            </a:extLst>
          </p:cNvPr>
          <p:cNvSpPr txBox="1">
            <a:spLocks/>
          </p:cNvSpPr>
          <p:nvPr/>
        </p:nvSpPr>
        <p:spPr>
          <a:xfrm>
            <a:off x="7028488" y="5205437"/>
            <a:ext cx="6128199" cy="1036800"/>
          </a:xfrm>
        </p:spPr>
        <p:txBody>
          <a:bodyPr/>
          <a:lstStyle>
            <a:lvl1pPr marL="0" indent="0" algn="l" rtl="0" fontAlgn="base">
              <a:lnSpc>
                <a:spcPct val="114000"/>
              </a:lnSpc>
              <a:spcBef>
                <a:spcPts val="0"/>
              </a:spcBef>
              <a:spcAft>
                <a:spcPts val="1102"/>
              </a:spcAft>
              <a:buNone/>
              <a:defRPr lang="ru-RU" sz="1600" b="1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defTabSz="914406" eaLnBrk="1" hangingPunct="1">
              <a:buClrTx/>
              <a:buSzTx/>
              <a:buFontTx/>
            </a:pPr>
            <a:r>
              <a:rPr lang="ru-RU" dirty="0" smtClean="0">
                <a:effectLst/>
              </a:rPr>
              <a:t>В фитнес-центрах работают квалифицированные тренера</a:t>
            </a:r>
            <a:endParaRPr lang="ru-RU" dirty="0">
              <a:effectLst/>
            </a:endParaRPr>
          </a:p>
        </p:txBody>
      </p:sp>
      <p:pic>
        <p:nvPicPr>
          <p:cNvPr id="14" name="Рисунок 13" descr="C:\Users\guzaliya.akhonova\Desktop\Фитнес\ФЦ 2019\DSC0441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687" y="3607037"/>
            <a:ext cx="4881600" cy="3253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3"/>
          <a:stretch/>
        </p:blipFill>
        <p:spPr>
          <a:xfrm>
            <a:off x="844687" y="1317437"/>
            <a:ext cx="4767892" cy="3023999"/>
          </a:xfrm>
          <a:prstGeom prst="roundRect">
            <a:avLst>
              <a:gd name="adj" fmla="val 16667"/>
            </a:avLst>
          </a:prstGeom>
          <a:ln w="28575">
            <a:solidFill>
              <a:srgbClr val="F2F2F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428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697327" y="5288879"/>
            <a:ext cx="3689197" cy="2080296"/>
          </a:xfrm>
        </p:spPr>
        <p:txBody>
          <a:bodyPr>
            <a:noAutofit/>
          </a:bodyPr>
          <a:lstStyle/>
          <a:p>
            <a:pPr lvl="0" eaLnBrk="0" hangingPunct="0">
              <a:lnSpc>
                <a:spcPct val="113000"/>
              </a:lnSpc>
              <a:buClr>
                <a:srgbClr val="C0C0C0"/>
              </a:buClr>
              <a:buSzPct val="92000"/>
              <a:defRPr/>
            </a:pPr>
            <a:r>
              <a:rPr lang="ru-RU" dirty="0" smtClean="0">
                <a:cs typeface="Arial" panose="020B0604020202020204" pitchFamily="34" charset="0"/>
              </a:rPr>
              <a:t>В перечень услуг по ДМС добавлены </a:t>
            </a:r>
            <a:r>
              <a:rPr lang="ru-RU" dirty="0">
                <a:cs typeface="Arial" panose="020B0604020202020204" pitchFamily="34" charset="0"/>
              </a:rPr>
              <a:t>стоматологические услуги.</a:t>
            </a:r>
          </a:p>
          <a:p>
            <a:pPr lvl="0" eaLnBrk="0" hangingPunct="0">
              <a:lnSpc>
                <a:spcPct val="134000"/>
              </a:lnSpc>
              <a:buClr>
                <a:srgbClr val="C0C0C0"/>
              </a:buClr>
              <a:buSzPct val="92000"/>
              <a:defRPr/>
            </a:pPr>
            <a:r>
              <a:rPr lang="ru-RU" dirty="0" smtClean="0">
                <a:cs typeface="Arial" panose="020B0604020202020204" pitchFamily="34" charset="0"/>
              </a:rPr>
              <a:t>Увеличена </a:t>
            </a:r>
            <a:r>
              <a:rPr lang="ru-RU" b="1" dirty="0">
                <a:cs typeface="Arial" panose="020B0604020202020204" pitchFamily="34" charset="0"/>
              </a:rPr>
              <a:t>до 50% </a:t>
            </a:r>
            <a:r>
              <a:rPr lang="ru-RU" dirty="0" smtClean="0">
                <a:cs typeface="Arial" panose="020B0604020202020204" pitchFamily="34" charset="0"/>
              </a:rPr>
              <a:t>компенсация за дорогостоящих </a:t>
            </a:r>
            <a:r>
              <a:rPr lang="ru-RU" dirty="0">
                <a:cs typeface="Arial" panose="020B0604020202020204" pitchFamily="34" charset="0"/>
              </a:rPr>
              <a:t>медицинских услуг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/>
            </a:r>
            <a:br>
              <a:rPr lang="ru-RU" dirty="0">
                <a:cs typeface="Arial" panose="020B0604020202020204" pitchFamily="34" charset="0"/>
              </a:rPr>
            </a:b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8"/>
          </p:nvPr>
        </p:nvSpPr>
        <p:spPr>
          <a:xfrm>
            <a:off x="4513505" y="4663735"/>
            <a:ext cx="4732361" cy="208029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eaLnBrk="0" hangingPunct="0">
              <a:buClr>
                <a:srgbClr val="C0C0C0"/>
              </a:buClr>
              <a:buSzPct val="92000"/>
              <a:defRPr/>
            </a:pPr>
            <a:r>
              <a:rPr lang="ru-RU" b="1" dirty="0">
                <a:cs typeface="Arial" panose="020B0604020202020204" pitchFamily="34" charset="0"/>
              </a:rPr>
              <a:t>Программа «Отдых и </a:t>
            </a:r>
            <a:r>
              <a:rPr lang="ru-RU" b="1" dirty="0" smtClean="0">
                <a:cs typeface="Arial" panose="020B0604020202020204" pitchFamily="34" charset="0"/>
              </a:rPr>
              <a:t>оздоровление» на БО «Сосновый бор»</a:t>
            </a:r>
            <a:endParaRPr lang="ru-RU" b="1" dirty="0">
              <a:cs typeface="Arial" panose="020B0604020202020204" pitchFamily="34" charset="0"/>
            </a:endParaRPr>
          </a:p>
          <a:p>
            <a:pPr eaLnBrk="0" hangingPunct="0">
              <a:buClr>
                <a:srgbClr val="C0C0C0"/>
              </a:buClr>
              <a:buSzPct val="92000"/>
              <a:defRPr/>
            </a:pPr>
            <a:r>
              <a:rPr lang="ru-RU" dirty="0">
                <a:cs typeface="Arial" panose="020B0604020202020204" pitchFamily="34" charset="0"/>
              </a:rPr>
              <a:t>Рассчитана на 7 дней / 6 ночей и включает в себя: </a:t>
            </a:r>
          </a:p>
          <a:p>
            <a:pPr marL="285750" indent="-285750" eaLnBrk="0" hangingPunct="0">
              <a:buClr>
                <a:schemeClr val="accent1"/>
              </a:buClr>
              <a:buSzPct val="92000"/>
              <a:buFont typeface="Arial" panose="020B0604020202020204" pitchFamily="34" charset="0"/>
              <a:buChar char="•"/>
              <a:defRPr/>
            </a:pPr>
            <a:r>
              <a:rPr lang="ru-RU" dirty="0">
                <a:cs typeface="Arial" panose="020B0604020202020204" pitchFamily="34" charset="0"/>
              </a:rPr>
              <a:t>Питание</a:t>
            </a:r>
          </a:p>
          <a:p>
            <a:pPr marL="285750" indent="-285750" eaLnBrk="0" hangingPunct="0">
              <a:buClr>
                <a:schemeClr val="accent1"/>
              </a:buClr>
              <a:buSzPct val="92000"/>
              <a:buFont typeface="Arial" panose="020B0604020202020204" pitchFamily="34" charset="0"/>
              <a:buChar char="•"/>
              <a:defRPr/>
            </a:pPr>
            <a:r>
              <a:rPr lang="ru-RU" dirty="0">
                <a:cs typeface="Arial" panose="020B0604020202020204" pitchFamily="34" charset="0"/>
              </a:rPr>
              <a:t>Размещение в номерах</a:t>
            </a:r>
          </a:p>
          <a:p>
            <a:pPr marL="285750" indent="-285750" eaLnBrk="0" hangingPunct="0">
              <a:buClr>
                <a:schemeClr val="accent1"/>
              </a:buClr>
              <a:buSzPct val="92000"/>
              <a:buFont typeface="Arial" panose="020B0604020202020204" pitchFamily="34" charset="0"/>
              <a:buChar char="•"/>
              <a:defRPr/>
            </a:pPr>
            <a:r>
              <a:rPr lang="ru-RU" dirty="0">
                <a:cs typeface="Arial" panose="020B0604020202020204" pitchFamily="34" charset="0"/>
              </a:rPr>
              <a:t>Т</a:t>
            </a:r>
            <a:r>
              <a:rPr lang="ru-RU" dirty="0" smtClean="0">
                <a:cs typeface="Arial" panose="020B0604020202020204" pitchFamily="34" charset="0"/>
              </a:rPr>
              <a:t>ерренкур</a:t>
            </a:r>
            <a:r>
              <a:rPr lang="ru-RU" dirty="0">
                <a:cs typeface="Arial" panose="020B0604020202020204" pitchFamily="34" charset="0"/>
              </a:rPr>
              <a:t>, фитнес, медитация, фиточай, ароматерапия, </a:t>
            </a:r>
            <a:r>
              <a:rPr lang="ru-RU" dirty="0" smtClean="0">
                <a:cs typeface="Arial" panose="020B0604020202020204" pitchFamily="34" charset="0"/>
              </a:rPr>
              <a:t>баня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9" name="Текст 32"/>
          <p:cNvSpPr>
            <a:spLocks noGrp="1"/>
          </p:cNvSpPr>
          <p:nvPr>
            <p:ph type="body" sz="quarter" idx="19"/>
          </p:nvPr>
        </p:nvSpPr>
        <p:spPr>
          <a:xfrm>
            <a:off x="9372847" y="5288879"/>
            <a:ext cx="3672000" cy="208029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defTabSz="914406" eaLnBrk="0" hangingPunct="0">
              <a:lnSpc>
                <a:spcPct val="134000"/>
              </a:lnSpc>
              <a:buClr>
                <a:srgbClr val="C0C0C0"/>
              </a:buClr>
              <a:buSzPct val="92000"/>
              <a:tabLst>
                <a:tab pos="92075" algn="l"/>
              </a:tabLst>
              <a:defRPr/>
            </a:pPr>
            <a:r>
              <a:rPr lang="ru-RU" sz="1700" dirty="0" smtClean="0">
                <a:latin typeface="+mn-lt"/>
                <a:cs typeface="Arial" panose="020B0604020202020204" pitchFamily="34" charset="0"/>
              </a:rPr>
              <a:t>2 раза в год предприятие </a:t>
            </a:r>
            <a:r>
              <a:rPr lang="ru-RU" sz="1700" dirty="0">
                <a:latin typeface="+mn-lt"/>
                <a:cs typeface="Arial" panose="020B0604020202020204" pitchFamily="34" charset="0"/>
              </a:rPr>
              <a:t>закупает витаминно-минеральные комплексы для всех работающих </a:t>
            </a:r>
            <a:r>
              <a:rPr lang="ru-RU" sz="1700" dirty="0" smtClean="0">
                <a:latin typeface="+mn-lt"/>
                <a:cs typeface="Arial" panose="020B0604020202020204" pitchFamily="34" charset="0"/>
              </a:rPr>
              <a:t>сотрудников.</a:t>
            </a:r>
            <a:endParaRPr lang="ru-RU" sz="1700" dirty="0">
              <a:latin typeface="+mn-lt"/>
              <a:cs typeface="Arial" panose="020B0604020202020204" pitchFamily="34" charset="0"/>
            </a:endParaRPr>
          </a:p>
          <a:p>
            <a:pPr defTabSz="914406" eaLnBrk="0" hangingPunct="0">
              <a:lnSpc>
                <a:spcPct val="134000"/>
              </a:lnSpc>
              <a:buClr>
                <a:srgbClr val="C0C0C0"/>
              </a:buClr>
              <a:buSzPct val="92000"/>
              <a:tabLst>
                <a:tab pos="92075" algn="l"/>
              </a:tabLst>
              <a:defRPr/>
            </a:pPr>
            <a:r>
              <a:rPr lang="ru-RU" sz="17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14 </a:t>
            </a:r>
            <a:r>
              <a:rPr lang="ru-RU" sz="1700" b="1" dirty="0">
                <a:solidFill>
                  <a:srgbClr val="4C483C"/>
                </a:solidFill>
                <a:latin typeface="+mn-lt"/>
                <a:cs typeface="Arial" panose="020B0604020202020204" pitchFamily="34" charset="0"/>
              </a:rPr>
              <a:t>950 </a:t>
            </a:r>
            <a:r>
              <a:rPr lang="ru-RU" sz="1700" dirty="0">
                <a:latin typeface="+mn-lt"/>
                <a:cs typeface="Arial" panose="020B0604020202020204" pitchFamily="34" charset="0"/>
              </a:rPr>
              <a:t>упаковок приобретено в 2022 году</a:t>
            </a:r>
          </a:p>
          <a:p>
            <a:pPr defTabSz="914406">
              <a:spcBef>
                <a:spcPts val="0"/>
              </a:spcBef>
              <a:spcAft>
                <a:spcPts val="1102"/>
              </a:spcAft>
              <a:tabLst>
                <a:tab pos="92075" algn="l"/>
              </a:tabLst>
              <a:defRPr/>
            </a:pPr>
            <a:endParaRPr lang="ru-RU" sz="1600" dirty="0" smtClean="0"/>
          </a:p>
          <a:p>
            <a:pPr defTabSz="914406">
              <a:spcBef>
                <a:spcPts val="0"/>
              </a:spcBef>
              <a:spcAft>
                <a:spcPts val="1102"/>
              </a:spcAft>
              <a:tabLst>
                <a:tab pos="92075" algn="l"/>
              </a:tabLst>
              <a:defRPr/>
            </a:pP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0304463" y="7243763"/>
            <a:ext cx="3135312" cy="2508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7D99E1-6EE1-464E-96BA-BEA3E2657485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27251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27251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70C8319F-3223-4657-BB0B-57D31C4827FA}"/>
              </a:ext>
            </a:extLst>
          </p:cNvPr>
          <p:cNvSpPr txBox="1">
            <a:spLocks/>
          </p:cNvSpPr>
          <p:nvPr/>
        </p:nvSpPr>
        <p:spPr bwMode="auto">
          <a:xfrm>
            <a:off x="469736" y="331026"/>
            <a:ext cx="11926394" cy="6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 baseline="0">
                <a:solidFill>
                  <a:srgbClr val="EE732D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defTabSz="914406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2800" kern="0" dirty="0" smtClean="0">
                <a:effectLst/>
              </a:rPr>
              <a:t>Новые программы</a:t>
            </a:r>
            <a:endParaRPr lang="ru-RU" sz="2800" kern="0" dirty="0">
              <a:effectLst/>
            </a:endParaRPr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5" b="12455"/>
          <a:stretch/>
        </p:blipFill>
        <p:spPr/>
      </p:pic>
      <p:pic>
        <p:nvPicPr>
          <p:cNvPr id="21" name="Рисунок 20" descr="C:\Users\a.nakonechnaya\Desktop\Александра\Фото спорт\витаминки.jpg"/>
          <p:cNvPicPr>
            <a:picLocks noGrp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r="2855"/>
          <a:stretch>
            <a:fillRect/>
          </a:stretch>
        </p:blipFill>
        <p:spPr bwMode="auto"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4" y="1414163"/>
            <a:ext cx="2923322" cy="2846098"/>
          </a:xfrm>
          <a:prstGeom prst="round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5" t="9886" r="21227" b="3334"/>
          <a:stretch/>
        </p:blipFill>
        <p:spPr>
          <a:xfrm>
            <a:off x="5227588" y="1443313"/>
            <a:ext cx="2923323" cy="29265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3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17506" t="-127" r="13023" b="625"/>
          <a:stretch/>
        </p:blipFill>
        <p:spPr>
          <a:xfrm>
            <a:off x="803761" y="1443314"/>
            <a:ext cx="2923322" cy="2926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Рисунок 3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/>
          <a:srcRect l="15109" r="15109"/>
          <a:stretch/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Рисунок 37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/>
          <a:srcRect l="9970" t="-125" r="21603" b="2066"/>
          <a:stretch/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469736" y="5073276"/>
            <a:ext cx="4046951" cy="2080296"/>
          </a:xfrm>
        </p:spPr>
        <p:txBody>
          <a:bodyPr>
            <a:noAutofit/>
          </a:bodyPr>
          <a:lstStyle/>
          <a:p>
            <a:pPr defTabSz="800100">
              <a:lnSpc>
                <a:spcPct val="113000"/>
              </a:lnSpc>
            </a:pPr>
            <a:r>
              <a:rPr lang="ru-RU" dirty="0" smtClean="0"/>
              <a:t>Денежная компенсация </a:t>
            </a:r>
            <a:r>
              <a:rPr lang="ru-RU" dirty="0"/>
              <a:t>за питание </a:t>
            </a:r>
            <a:r>
              <a:rPr lang="ru-RU" dirty="0" smtClean="0"/>
              <a:t>и организация питания </a:t>
            </a:r>
            <a:r>
              <a:rPr lang="ru-RU" dirty="0"/>
              <a:t>по принципу «Тарелка здоровья</a:t>
            </a:r>
            <a:r>
              <a:rPr lang="ru-RU" dirty="0" smtClean="0"/>
              <a:t>»</a:t>
            </a:r>
          </a:p>
          <a:p>
            <a:pPr defTabSz="800100">
              <a:lnSpc>
                <a:spcPct val="113000"/>
              </a:lnSpc>
            </a:pPr>
            <a:endParaRPr lang="ru-RU" dirty="0"/>
          </a:p>
          <a:p>
            <a:pPr defTabSz="800100">
              <a:lnSpc>
                <a:spcPct val="113000"/>
              </a:lnSpc>
            </a:pPr>
            <a:r>
              <a:rPr lang="ru-RU" dirty="0" smtClean="0"/>
              <a:t>В среднем дотацией </a:t>
            </a:r>
            <a:r>
              <a:rPr lang="ru-RU" dirty="0"/>
              <a:t>пользуются </a:t>
            </a:r>
            <a:r>
              <a:rPr lang="ru-RU" b="1" dirty="0"/>
              <a:t>4,6 тыс. </a:t>
            </a:r>
            <a:r>
              <a:rPr lang="ru-RU" b="1" dirty="0" smtClean="0"/>
              <a:t>металлургов в месяц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8"/>
          </p:nvPr>
        </p:nvSpPr>
        <p:spPr>
          <a:xfrm>
            <a:off x="4927895" y="5073276"/>
            <a:ext cx="4211192" cy="2080296"/>
          </a:xfrm>
        </p:spPr>
        <p:txBody>
          <a:bodyPr>
            <a:noAutofit/>
          </a:bodyPr>
          <a:lstStyle/>
          <a:p>
            <a:pPr lvl="0" defTabSz="800100">
              <a:lnSpc>
                <a:spcPct val="113000"/>
              </a:lnSpc>
            </a:pPr>
            <a:r>
              <a:rPr lang="ru-RU" b="1" dirty="0"/>
              <a:t>Проект «ТМК без ТАБАКА»</a:t>
            </a:r>
          </a:p>
          <a:p>
            <a:pPr marL="285750" lvl="0" indent="-285750" defTabSz="80010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обследование </a:t>
            </a:r>
            <a:r>
              <a:rPr lang="ru-RU" dirty="0"/>
              <a:t>врачом на анализаторе </a:t>
            </a:r>
            <a:r>
              <a:rPr lang="ru-RU" dirty="0" smtClean="0"/>
              <a:t>дыхания </a:t>
            </a:r>
          </a:p>
          <a:p>
            <a:pPr marL="285750" lvl="0" indent="-285750" defTabSz="80010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назначение </a:t>
            </a:r>
            <a:r>
              <a:rPr lang="ru-RU" dirty="0"/>
              <a:t>и выдача препаратов для отказа от </a:t>
            </a:r>
            <a:r>
              <a:rPr lang="ru-RU" dirty="0" smtClean="0"/>
              <a:t>курения</a:t>
            </a:r>
          </a:p>
          <a:p>
            <a:pPr marL="285750" lvl="0" indent="-285750" defTabSz="80010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мотивационные </a:t>
            </a:r>
            <a:r>
              <a:rPr lang="ru-RU" dirty="0"/>
              <a:t>встречи по теме проекта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sz="1600" dirty="0">
                <a:latin typeface="+mn-lt"/>
              </a:rPr>
              <a:t>Оборудование здравпунктов аппаратами </a:t>
            </a:r>
            <a:r>
              <a:rPr lang="ru-RU" sz="1600" b="1" dirty="0">
                <a:latin typeface="+mn-lt"/>
              </a:rPr>
              <a:t>измерения индекса массы тела </a:t>
            </a:r>
            <a:r>
              <a:rPr lang="ru-RU" sz="1600" dirty="0">
                <a:latin typeface="+mn-lt"/>
              </a:rPr>
              <a:t>(ИМТ) и </a:t>
            </a:r>
            <a:r>
              <a:rPr lang="ru-RU" sz="1600" b="1" dirty="0">
                <a:latin typeface="+mn-lt"/>
              </a:rPr>
              <a:t>электронными системами медицинских осмотров </a:t>
            </a:r>
            <a:r>
              <a:rPr lang="ru-RU" sz="1600" dirty="0">
                <a:latin typeface="+mn-lt"/>
              </a:rPr>
              <a:t>(ЭСМО)</a:t>
            </a:r>
          </a:p>
          <a:p>
            <a:endParaRPr lang="ru-RU" dirty="0">
              <a:latin typeface="+mn-lt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625362" y="109973"/>
            <a:ext cx="12340567" cy="1259946"/>
          </a:xfrm>
        </p:spPr>
        <p:txBody>
          <a:bodyPr/>
          <a:lstStyle/>
          <a:p>
            <a:pPr algn="l"/>
            <a:r>
              <a:rPr lang="ru-RU" sz="2800" dirty="0" smtClean="0"/>
              <a:t>Программа профилактики сердечно-сосудистых заболеваний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181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74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XirYvJcXk9Z8zyKO7Z8mfg&quot;,&quot;gi&quot;:&quot;FGqgo8LJlWW1vXT3-lNxyg&quot;,&quot;ti&quot;:&quot;ui_elements&quot;,&quot;vs&quot;:{&quot;f&quot;:[12],&quot;i&quot;:{&quot;d&quot;:&quot;XirYvJcXk9Z8zyKO7Z8mfg&quot;,&quot;p&quot;:true}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2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Другая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itchFamily="34" charset="0"/>
            <a:cs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MK Presentation RUS_2015 [только чтение]" id="{E379B9B2-59C6-4738-8AD9-39CDAC50C59E}" vid="{44CC6A9C-BC7B-4E84-8147-57BE8B8BE45F}"/>
    </a:ext>
  </a:extLst>
</a:theme>
</file>

<file path=ppt/theme/theme2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3757B"/>
      </a:dk2>
      <a:lt2>
        <a:srgbClr val="F2F2F2"/>
      </a:lt2>
      <a:accent1>
        <a:srgbClr val="F37B39"/>
      </a:accent1>
      <a:accent2>
        <a:srgbClr val="F4B183"/>
      </a:accent2>
      <a:accent3>
        <a:srgbClr val="ED7D31"/>
      </a:accent3>
      <a:accent4>
        <a:srgbClr val="FFC000"/>
      </a:accent4>
      <a:accent5>
        <a:srgbClr val="7F7F7F"/>
      </a:accent5>
      <a:accent6>
        <a:srgbClr val="C3CBCE"/>
      </a:accent6>
      <a:hlink>
        <a:srgbClr val="3F3F3F"/>
      </a:hlink>
      <a:folHlink>
        <a:srgbClr val="3F3F3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12568</TotalTime>
  <Words>612</Words>
  <Application>Microsoft Office PowerPoint</Application>
  <PresentationFormat>Произвольный</PresentationFormat>
  <Paragraphs>111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Segoe UI</vt:lpstr>
      <vt:lpstr>Trebuchet MS</vt:lpstr>
      <vt:lpstr>Verdana</vt:lpstr>
      <vt:lpstr>Wingdings</vt:lpstr>
      <vt:lpstr>2_Оформление по умолчанию</vt:lpstr>
      <vt:lpstr>Социальные программы  АО «ПНТЗ»,  направленные  на сохранение здоровья сотрудников</vt:lpstr>
      <vt:lpstr>Обеспечение условий охраны труда в Обществе</vt:lpstr>
      <vt:lpstr>Задачи старших уполномоченных и уполномоченных по охране труда</vt:lpstr>
      <vt:lpstr>Санаторно-курортное лечение работников</vt:lpstr>
      <vt:lpstr>Развитие инфраструктуры БО «Сосновый бор»</vt:lpstr>
      <vt:lpstr>Ежегодная круглогодичная заводская спартакиада</vt:lpstr>
      <vt:lpstr>Корпоративные фитнес-центры</vt:lpstr>
      <vt:lpstr>Презентация PowerPoint</vt:lpstr>
      <vt:lpstr>Программа профилактики сердечно-сосудистых заболеваний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Селезнева Екатерина Сергеевна</dc:creator>
  <cp:lastModifiedBy>Зайцева Екатерина Вячеславовна</cp:lastModifiedBy>
  <cp:revision>1010</cp:revision>
  <cp:lastPrinted>2019-10-29T18:45:00Z</cp:lastPrinted>
  <dcterms:created xsi:type="dcterms:W3CDTF">2015-12-16T08:35:40Z</dcterms:created>
  <dcterms:modified xsi:type="dcterms:W3CDTF">2023-06-05T10:38:32Z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