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2"/>
  </p:notesMasterIdLst>
  <p:handoutMasterIdLst>
    <p:handoutMasterId r:id="rId13"/>
  </p:handoutMasterIdLst>
  <p:sldIdLst>
    <p:sldId id="280" r:id="rId2"/>
    <p:sldId id="333" r:id="rId3"/>
    <p:sldId id="285" r:id="rId4"/>
    <p:sldId id="322" r:id="rId5"/>
    <p:sldId id="323" r:id="rId6"/>
    <p:sldId id="332" r:id="rId7"/>
    <p:sldId id="330" r:id="rId8"/>
    <p:sldId id="331" r:id="rId9"/>
    <p:sldId id="294" r:id="rId10"/>
    <p:sldId id="334" r:id="rId1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3501"/>
    <a:srgbClr val="AA4E02"/>
    <a:srgbClr val="F5B487"/>
    <a:srgbClr val="F3A169"/>
    <a:srgbClr val="FFF6DD"/>
    <a:srgbClr val="C6BEA5"/>
    <a:srgbClr val="FF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FBC22-CE8A-49A4-B511-9EB61BBA63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4645008-740E-4F5E-9412-287C23A067A2}">
      <dgm:prSet phldrT="[Текст]" custT="1"/>
      <dgm:spPr/>
      <dgm:t>
        <a:bodyPr/>
        <a:lstStyle/>
        <a:p>
          <a:r>
            <a:rPr lang="ru-RU" sz="1600" dirty="0" smtClean="0"/>
            <a:t>Инженеры-наставники</a:t>
          </a:r>
        </a:p>
        <a:p>
          <a:r>
            <a:rPr lang="ru-RU" sz="1600" dirty="0" smtClean="0"/>
            <a:t>Консультирование и экспертиза</a:t>
          </a:r>
        </a:p>
        <a:p>
          <a:r>
            <a:rPr lang="ru-RU" sz="1600" dirty="0" smtClean="0"/>
            <a:t>Расходные материалы</a:t>
          </a:r>
        </a:p>
        <a:p>
          <a:r>
            <a:rPr lang="ru-RU" sz="1600" dirty="0" smtClean="0"/>
            <a:t>Внедрение разработок</a:t>
          </a:r>
          <a:endParaRPr lang="ru-RU" sz="1600" dirty="0"/>
        </a:p>
      </dgm:t>
    </dgm:pt>
    <dgm:pt modelId="{B037108B-84CE-448C-A3C0-A2C0056D6383}" type="parTrans" cxnId="{5AEF6A6A-104D-4CF9-A9B4-0354F80B797A}">
      <dgm:prSet/>
      <dgm:spPr/>
      <dgm:t>
        <a:bodyPr/>
        <a:lstStyle/>
        <a:p>
          <a:endParaRPr lang="ru-RU"/>
        </a:p>
      </dgm:t>
    </dgm:pt>
    <dgm:pt modelId="{8D96B298-307A-417E-AD54-5542A1D18DC6}" type="sibTrans" cxnId="{5AEF6A6A-104D-4CF9-A9B4-0354F80B797A}">
      <dgm:prSet/>
      <dgm:spPr/>
      <dgm:t>
        <a:bodyPr/>
        <a:lstStyle/>
        <a:p>
          <a:endParaRPr lang="ru-RU"/>
        </a:p>
      </dgm:t>
    </dgm:pt>
    <dgm:pt modelId="{797B5295-1AA5-4AA0-A0DD-46C6C19F4CBF}">
      <dgm:prSet phldrT="[Текст]" custT="1"/>
      <dgm:spPr/>
      <dgm:t>
        <a:bodyPr/>
        <a:lstStyle/>
        <a:p>
          <a:r>
            <a:rPr lang="ru-RU" sz="1600" dirty="0" smtClean="0"/>
            <a:t>Педагоги дополнительного образования</a:t>
          </a:r>
        </a:p>
        <a:p>
          <a:r>
            <a:rPr lang="ru-RU" sz="1600" dirty="0" smtClean="0"/>
            <a:t>Руководство проектными командами</a:t>
          </a:r>
        </a:p>
        <a:p>
          <a:r>
            <a:rPr lang="ru-RU" sz="1600" dirty="0" smtClean="0"/>
            <a:t>Учебные лаборатории</a:t>
          </a:r>
          <a:endParaRPr lang="ru-RU" sz="1600" dirty="0"/>
        </a:p>
      </dgm:t>
    </dgm:pt>
    <dgm:pt modelId="{ADB4776A-04D0-4FB6-8E94-A5E19DF505DF}" type="parTrans" cxnId="{975D62B2-C60E-43B3-8742-0227C48AF910}">
      <dgm:prSet/>
      <dgm:spPr/>
      <dgm:t>
        <a:bodyPr/>
        <a:lstStyle/>
        <a:p>
          <a:endParaRPr lang="ru-RU"/>
        </a:p>
      </dgm:t>
    </dgm:pt>
    <dgm:pt modelId="{F37D648A-D932-4B54-919B-8BCFB6C12F20}" type="sibTrans" cxnId="{975D62B2-C60E-43B3-8742-0227C48AF910}">
      <dgm:prSet/>
      <dgm:spPr/>
      <dgm:t>
        <a:bodyPr/>
        <a:lstStyle/>
        <a:p>
          <a:endParaRPr lang="ru-RU"/>
        </a:p>
      </dgm:t>
    </dgm:pt>
    <dgm:pt modelId="{0909E4D6-F3E5-4B9A-B74B-648E4AB1D968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Учителя</a:t>
          </a:r>
        </a:p>
        <a:p>
          <a:pPr lvl="0" defTabSz="711200">
            <a:lnSpc>
              <a:spcPct val="90000"/>
            </a:lnSpc>
            <a:spcBef>
              <a:spcPts val="600"/>
            </a:spcBef>
            <a:spcAft>
              <a:spcPts val="600"/>
            </a:spcAft>
          </a:pPr>
          <a:r>
            <a:rPr lang="ru-RU" sz="1600" dirty="0" smtClean="0"/>
            <a:t>Руководство проектными командами</a:t>
          </a: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 smtClean="0"/>
            <a:t>Дополнительные знания</a:t>
          </a: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 smtClean="0"/>
            <a:t>Мастерские</a:t>
          </a:r>
          <a:endParaRPr lang="ru-RU" sz="1600" dirty="0"/>
        </a:p>
      </dgm:t>
    </dgm:pt>
    <dgm:pt modelId="{469C8162-446E-45D1-9F12-A8E6D3F87A9C}" type="parTrans" cxnId="{8BFE5B85-841E-485B-AB6A-3A4FC1ECAB2A}">
      <dgm:prSet/>
      <dgm:spPr/>
      <dgm:t>
        <a:bodyPr/>
        <a:lstStyle/>
        <a:p>
          <a:endParaRPr lang="ru-RU"/>
        </a:p>
      </dgm:t>
    </dgm:pt>
    <dgm:pt modelId="{9C865966-0B15-42E2-B5D7-F15EEC412AB4}" type="sibTrans" cxnId="{8BFE5B85-841E-485B-AB6A-3A4FC1ECAB2A}">
      <dgm:prSet/>
      <dgm:spPr/>
      <dgm:t>
        <a:bodyPr/>
        <a:lstStyle/>
        <a:p>
          <a:endParaRPr lang="ru-RU"/>
        </a:p>
      </dgm:t>
    </dgm:pt>
    <dgm:pt modelId="{D9D98BFB-A3E7-4937-8E8E-4B6C45D5A8B4}" type="pres">
      <dgm:prSet presAssocID="{42EFBC22-CE8A-49A4-B511-9EB61BBA63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EF790D4-FAEC-4B87-B24C-830A5C303CAB}" type="pres">
      <dgm:prSet presAssocID="{42EFBC22-CE8A-49A4-B511-9EB61BBA63D0}" presName="Name1" presStyleCnt="0"/>
      <dgm:spPr/>
    </dgm:pt>
    <dgm:pt modelId="{4A9EF622-1F31-4BF5-B47F-EE4F08D95452}" type="pres">
      <dgm:prSet presAssocID="{42EFBC22-CE8A-49A4-B511-9EB61BBA63D0}" presName="cycle" presStyleCnt="0"/>
      <dgm:spPr/>
    </dgm:pt>
    <dgm:pt modelId="{EC4FFD62-17E8-41D2-9C97-EB6E79147768}" type="pres">
      <dgm:prSet presAssocID="{42EFBC22-CE8A-49A4-B511-9EB61BBA63D0}" presName="srcNode" presStyleLbl="node1" presStyleIdx="0" presStyleCnt="3"/>
      <dgm:spPr/>
    </dgm:pt>
    <dgm:pt modelId="{ACB4B445-16DE-483A-86CE-CCAF3E8D5BC2}" type="pres">
      <dgm:prSet presAssocID="{42EFBC22-CE8A-49A4-B511-9EB61BBA63D0}" presName="conn" presStyleLbl="parChTrans1D2" presStyleIdx="0" presStyleCnt="1"/>
      <dgm:spPr/>
      <dgm:t>
        <a:bodyPr/>
        <a:lstStyle/>
        <a:p>
          <a:endParaRPr lang="ru-RU"/>
        </a:p>
      </dgm:t>
    </dgm:pt>
    <dgm:pt modelId="{5E392311-E08E-4F55-B490-282C2A3E8FCB}" type="pres">
      <dgm:prSet presAssocID="{42EFBC22-CE8A-49A4-B511-9EB61BBA63D0}" presName="extraNode" presStyleLbl="node1" presStyleIdx="0" presStyleCnt="3"/>
      <dgm:spPr/>
    </dgm:pt>
    <dgm:pt modelId="{B6D9BE54-0A2E-4056-9AC7-275017717440}" type="pres">
      <dgm:prSet presAssocID="{42EFBC22-CE8A-49A4-B511-9EB61BBA63D0}" presName="dstNode" presStyleLbl="node1" presStyleIdx="0" presStyleCnt="3"/>
      <dgm:spPr/>
    </dgm:pt>
    <dgm:pt modelId="{A5A3698E-4FF5-407E-BF7A-E9CF9C25A9FD}" type="pres">
      <dgm:prSet presAssocID="{A4645008-740E-4F5E-9412-287C23A067A2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65CF30-415F-4860-B280-BFFA1EEE7DD2}" type="pres">
      <dgm:prSet presAssocID="{A4645008-740E-4F5E-9412-287C23A067A2}" presName="accent_1" presStyleCnt="0"/>
      <dgm:spPr/>
    </dgm:pt>
    <dgm:pt modelId="{4E5D8448-4FFD-48A4-B5DE-F80132AECBF5}" type="pres">
      <dgm:prSet presAssocID="{A4645008-740E-4F5E-9412-287C23A067A2}" presName="accentRepeatNode" presStyleLbl="solidFgAcc1" presStyleIdx="0" presStyleCnt="3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90BF4C6-BB3E-4ED4-BB76-E007F8482279}" type="pres">
      <dgm:prSet presAssocID="{797B5295-1AA5-4AA0-A0DD-46C6C19F4CB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FB7E7-EABA-4A3D-8CDB-F5997411F9EF}" type="pres">
      <dgm:prSet presAssocID="{797B5295-1AA5-4AA0-A0DD-46C6C19F4CBF}" presName="accent_2" presStyleCnt="0"/>
      <dgm:spPr/>
    </dgm:pt>
    <dgm:pt modelId="{CF844458-F721-41EC-AB02-E486A3DF2D0B}" type="pres">
      <dgm:prSet presAssocID="{797B5295-1AA5-4AA0-A0DD-46C6C19F4CBF}" presName="accentRepeatNode" presStyleLbl="solidFgAcc1" presStyleIdx="1" presStyleCnt="3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EB77F31-670D-459B-969D-6C4FE76C6219}" type="pres">
      <dgm:prSet presAssocID="{0909E4D6-F3E5-4B9A-B74B-648E4AB1D96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44FE6-67A0-49A9-AF68-DDC9992128F5}" type="pres">
      <dgm:prSet presAssocID="{0909E4D6-F3E5-4B9A-B74B-648E4AB1D968}" presName="accent_3" presStyleCnt="0"/>
      <dgm:spPr/>
    </dgm:pt>
    <dgm:pt modelId="{206DCFBB-1366-4846-8D5E-1DD9E95D33F2}" type="pres">
      <dgm:prSet presAssocID="{0909E4D6-F3E5-4B9A-B74B-648E4AB1D968}" presName="accentRepeatNode" presStyleLbl="solidFgAcc1" presStyleIdx="2" presStyleCnt="3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5AEF6A6A-104D-4CF9-A9B4-0354F80B797A}" srcId="{42EFBC22-CE8A-49A4-B511-9EB61BBA63D0}" destId="{A4645008-740E-4F5E-9412-287C23A067A2}" srcOrd="0" destOrd="0" parTransId="{B037108B-84CE-448C-A3C0-A2C0056D6383}" sibTransId="{8D96B298-307A-417E-AD54-5542A1D18DC6}"/>
    <dgm:cxn modelId="{E5CD05A4-6492-4330-82FD-34AED98C1E69}" type="presOf" srcId="{797B5295-1AA5-4AA0-A0DD-46C6C19F4CBF}" destId="{290BF4C6-BB3E-4ED4-BB76-E007F8482279}" srcOrd="0" destOrd="0" presId="urn:microsoft.com/office/officeart/2008/layout/VerticalCurvedList"/>
    <dgm:cxn modelId="{FC34517B-5EAD-4EF6-BD1C-CF039A725338}" type="presOf" srcId="{A4645008-740E-4F5E-9412-287C23A067A2}" destId="{A5A3698E-4FF5-407E-BF7A-E9CF9C25A9FD}" srcOrd="0" destOrd="0" presId="urn:microsoft.com/office/officeart/2008/layout/VerticalCurvedList"/>
    <dgm:cxn modelId="{975D62B2-C60E-43B3-8742-0227C48AF910}" srcId="{42EFBC22-CE8A-49A4-B511-9EB61BBA63D0}" destId="{797B5295-1AA5-4AA0-A0DD-46C6C19F4CBF}" srcOrd="1" destOrd="0" parTransId="{ADB4776A-04D0-4FB6-8E94-A5E19DF505DF}" sibTransId="{F37D648A-D932-4B54-919B-8BCFB6C12F20}"/>
    <dgm:cxn modelId="{EC44DEE4-5172-4303-A47A-A235141F8EF5}" type="presOf" srcId="{0909E4D6-F3E5-4B9A-B74B-648E4AB1D968}" destId="{AEB77F31-670D-459B-969D-6C4FE76C6219}" srcOrd="0" destOrd="0" presId="urn:microsoft.com/office/officeart/2008/layout/VerticalCurvedList"/>
    <dgm:cxn modelId="{6D7C6731-E327-4900-B1D5-0A013A1D8722}" type="presOf" srcId="{42EFBC22-CE8A-49A4-B511-9EB61BBA63D0}" destId="{D9D98BFB-A3E7-4937-8E8E-4B6C45D5A8B4}" srcOrd="0" destOrd="0" presId="urn:microsoft.com/office/officeart/2008/layout/VerticalCurvedList"/>
    <dgm:cxn modelId="{8BFE5B85-841E-485B-AB6A-3A4FC1ECAB2A}" srcId="{42EFBC22-CE8A-49A4-B511-9EB61BBA63D0}" destId="{0909E4D6-F3E5-4B9A-B74B-648E4AB1D968}" srcOrd="2" destOrd="0" parTransId="{469C8162-446E-45D1-9F12-A8E6D3F87A9C}" sibTransId="{9C865966-0B15-42E2-B5D7-F15EEC412AB4}"/>
    <dgm:cxn modelId="{5CDB33F7-DDB9-47D7-AC8A-701D9D25900F}" type="presOf" srcId="{8D96B298-307A-417E-AD54-5542A1D18DC6}" destId="{ACB4B445-16DE-483A-86CE-CCAF3E8D5BC2}" srcOrd="0" destOrd="0" presId="urn:microsoft.com/office/officeart/2008/layout/VerticalCurvedList"/>
    <dgm:cxn modelId="{19E68216-EDB2-4642-B46C-13DCD1790A97}" type="presParOf" srcId="{D9D98BFB-A3E7-4937-8E8E-4B6C45D5A8B4}" destId="{3EF790D4-FAEC-4B87-B24C-830A5C303CAB}" srcOrd="0" destOrd="0" presId="urn:microsoft.com/office/officeart/2008/layout/VerticalCurvedList"/>
    <dgm:cxn modelId="{7594257A-1DFD-49DA-A5EB-43EF65C815BF}" type="presParOf" srcId="{3EF790D4-FAEC-4B87-B24C-830A5C303CAB}" destId="{4A9EF622-1F31-4BF5-B47F-EE4F08D95452}" srcOrd="0" destOrd="0" presId="urn:microsoft.com/office/officeart/2008/layout/VerticalCurvedList"/>
    <dgm:cxn modelId="{97562C32-0128-49E4-84C1-D2A9BB9E0AE9}" type="presParOf" srcId="{4A9EF622-1F31-4BF5-B47F-EE4F08D95452}" destId="{EC4FFD62-17E8-41D2-9C97-EB6E79147768}" srcOrd="0" destOrd="0" presId="urn:microsoft.com/office/officeart/2008/layout/VerticalCurvedList"/>
    <dgm:cxn modelId="{A75E15CC-70A2-41DA-B866-8D5E9E85F734}" type="presParOf" srcId="{4A9EF622-1F31-4BF5-B47F-EE4F08D95452}" destId="{ACB4B445-16DE-483A-86CE-CCAF3E8D5BC2}" srcOrd="1" destOrd="0" presId="urn:microsoft.com/office/officeart/2008/layout/VerticalCurvedList"/>
    <dgm:cxn modelId="{0D601D1F-95AA-4B66-BFAE-92847B9C6188}" type="presParOf" srcId="{4A9EF622-1F31-4BF5-B47F-EE4F08D95452}" destId="{5E392311-E08E-4F55-B490-282C2A3E8FCB}" srcOrd="2" destOrd="0" presId="urn:microsoft.com/office/officeart/2008/layout/VerticalCurvedList"/>
    <dgm:cxn modelId="{373E8375-2877-4283-A1AA-1291B3750B21}" type="presParOf" srcId="{4A9EF622-1F31-4BF5-B47F-EE4F08D95452}" destId="{B6D9BE54-0A2E-4056-9AC7-275017717440}" srcOrd="3" destOrd="0" presId="urn:microsoft.com/office/officeart/2008/layout/VerticalCurvedList"/>
    <dgm:cxn modelId="{A48F8BDE-DFA9-42DC-88B5-907421432C66}" type="presParOf" srcId="{3EF790D4-FAEC-4B87-B24C-830A5C303CAB}" destId="{A5A3698E-4FF5-407E-BF7A-E9CF9C25A9FD}" srcOrd="1" destOrd="0" presId="urn:microsoft.com/office/officeart/2008/layout/VerticalCurvedList"/>
    <dgm:cxn modelId="{99742D58-24E5-4C8F-9ADB-3F9EFDA0213A}" type="presParOf" srcId="{3EF790D4-FAEC-4B87-B24C-830A5C303CAB}" destId="{7965CF30-415F-4860-B280-BFFA1EEE7DD2}" srcOrd="2" destOrd="0" presId="urn:microsoft.com/office/officeart/2008/layout/VerticalCurvedList"/>
    <dgm:cxn modelId="{8F34EFFE-3F16-42D4-AE2E-802B388AE870}" type="presParOf" srcId="{7965CF30-415F-4860-B280-BFFA1EEE7DD2}" destId="{4E5D8448-4FFD-48A4-B5DE-F80132AECBF5}" srcOrd="0" destOrd="0" presId="urn:microsoft.com/office/officeart/2008/layout/VerticalCurvedList"/>
    <dgm:cxn modelId="{010865ED-1CA3-4B14-B0A6-839FBE837F6F}" type="presParOf" srcId="{3EF790D4-FAEC-4B87-B24C-830A5C303CAB}" destId="{290BF4C6-BB3E-4ED4-BB76-E007F8482279}" srcOrd="3" destOrd="0" presId="urn:microsoft.com/office/officeart/2008/layout/VerticalCurvedList"/>
    <dgm:cxn modelId="{919FC198-893B-40E2-BC7C-37CF5920ADDC}" type="presParOf" srcId="{3EF790D4-FAEC-4B87-B24C-830A5C303CAB}" destId="{CB3FB7E7-EABA-4A3D-8CDB-F5997411F9EF}" srcOrd="4" destOrd="0" presId="urn:microsoft.com/office/officeart/2008/layout/VerticalCurvedList"/>
    <dgm:cxn modelId="{1DA1E76E-C8E8-4974-884E-5411BD5814D0}" type="presParOf" srcId="{CB3FB7E7-EABA-4A3D-8CDB-F5997411F9EF}" destId="{CF844458-F721-41EC-AB02-E486A3DF2D0B}" srcOrd="0" destOrd="0" presId="urn:microsoft.com/office/officeart/2008/layout/VerticalCurvedList"/>
    <dgm:cxn modelId="{CEDB8EA2-B4E2-49FD-80B9-9B138576A661}" type="presParOf" srcId="{3EF790D4-FAEC-4B87-B24C-830A5C303CAB}" destId="{AEB77F31-670D-459B-969D-6C4FE76C6219}" srcOrd="5" destOrd="0" presId="urn:microsoft.com/office/officeart/2008/layout/VerticalCurvedList"/>
    <dgm:cxn modelId="{2B8B6E92-2CDD-4D6A-B061-707F54548F19}" type="presParOf" srcId="{3EF790D4-FAEC-4B87-B24C-830A5C303CAB}" destId="{45B44FE6-67A0-49A9-AF68-DDC9992128F5}" srcOrd="6" destOrd="0" presId="urn:microsoft.com/office/officeart/2008/layout/VerticalCurvedList"/>
    <dgm:cxn modelId="{C5BDA619-AEEA-4565-A374-959693F57AE7}" type="presParOf" srcId="{45B44FE6-67A0-49A9-AF68-DDC9992128F5}" destId="{206DCFBB-1366-4846-8D5E-1DD9E95D33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4B445-16DE-483A-86CE-CCAF3E8D5BC2}">
      <dsp:nvSpPr>
        <dsp:cNvPr id="0" name=""/>
        <dsp:cNvSpPr/>
      </dsp:nvSpPr>
      <dsp:spPr>
        <a:xfrm>
          <a:off x="-6532953" y="-999513"/>
          <a:ext cx="7778753" cy="7778753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A3698E-4FF5-407E-BF7A-E9CF9C25A9FD}">
      <dsp:nvSpPr>
        <dsp:cNvPr id="0" name=""/>
        <dsp:cNvSpPr/>
      </dsp:nvSpPr>
      <dsp:spPr>
        <a:xfrm>
          <a:off x="802226" y="577972"/>
          <a:ext cx="5701960" cy="11559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753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Инженеры-наставники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Консультирование и экспертиза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Расходные материалы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Внедрение разработок</a:t>
          </a:r>
          <a:endParaRPr lang="ru-RU" sz="1600" kern="1200" dirty="0"/>
        </a:p>
      </dsp:txBody>
      <dsp:txXfrm>
        <a:off x="802226" y="577972"/>
        <a:ext cx="5701960" cy="1155945"/>
      </dsp:txXfrm>
    </dsp:sp>
    <dsp:sp modelId="{4E5D8448-4FFD-48A4-B5DE-F80132AECBF5}">
      <dsp:nvSpPr>
        <dsp:cNvPr id="0" name=""/>
        <dsp:cNvSpPr/>
      </dsp:nvSpPr>
      <dsp:spPr>
        <a:xfrm>
          <a:off x="79760" y="433479"/>
          <a:ext cx="1444931" cy="1444931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BF4C6-BB3E-4ED4-BB76-E007F8482279}">
      <dsp:nvSpPr>
        <dsp:cNvPr id="0" name=""/>
        <dsp:cNvSpPr/>
      </dsp:nvSpPr>
      <dsp:spPr>
        <a:xfrm>
          <a:off x="1222412" y="2311890"/>
          <a:ext cx="5281774" cy="11559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753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Педагоги дополнительного образования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Руководство проектными командами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Учебные лаборатории</a:t>
          </a:r>
          <a:endParaRPr lang="ru-RU" sz="1600" kern="1200" dirty="0"/>
        </a:p>
      </dsp:txBody>
      <dsp:txXfrm>
        <a:off x="1222412" y="2311890"/>
        <a:ext cx="5281774" cy="1155945"/>
      </dsp:txXfrm>
    </dsp:sp>
    <dsp:sp modelId="{CF844458-F721-41EC-AB02-E486A3DF2D0B}">
      <dsp:nvSpPr>
        <dsp:cNvPr id="0" name=""/>
        <dsp:cNvSpPr/>
      </dsp:nvSpPr>
      <dsp:spPr>
        <a:xfrm>
          <a:off x="499946" y="2167397"/>
          <a:ext cx="1444931" cy="1444931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77F31-670D-459B-969D-6C4FE76C6219}">
      <dsp:nvSpPr>
        <dsp:cNvPr id="0" name=""/>
        <dsp:cNvSpPr/>
      </dsp:nvSpPr>
      <dsp:spPr>
        <a:xfrm>
          <a:off x="802226" y="4045808"/>
          <a:ext cx="5701960" cy="11559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7532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/>
            <a:t>Учителя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kern="1200" dirty="0" smtClean="0"/>
            <a:t>Руководство проектными командами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Дополнительные знания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Мастерские</a:t>
          </a:r>
          <a:endParaRPr lang="ru-RU" sz="1600" kern="1200" dirty="0"/>
        </a:p>
      </dsp:txBody>
      <dsp:txXfrm>
        <a:off x="802226" y="4045808"/>
        <a:ext cx="5701960" cy="1155945"/>
      </dsp:txXfrm>
    </dsp:sp>
    <dsp:sp modelId="{206DCFBB-1366-4846-8D5E-1DD9E95D33F2}">
      <dsp:nvSpPr>
        <dsp:cNvPr id="0" name=""/>
        <dsp:cNvSpPr/>
      </dsp:nvSpPr>
      <dsp:spPr>
        <a:xfrm>
          <a:off x="79760" y="3901315"/>
          <a:ext cx="1444931" cy="1444931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CD19F-4E5D-4569-BB25-1105C8CA361B}" type="datetimeFigureOut">
              <a:rPr lang="ru-RU" smtClean="0"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AE1BD-5CBB-4C81-AFEF-0816C048D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00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301D7-693C-4B4E-A3B5-5B9FF1672814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F080A-0F3D-44E5-BA97-C7AF865D88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4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1F0B-A9AF-4030-9114-F87B2FA33926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7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74E-91B3-4C67-AEE3-99747173B14A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6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4B0F-9335-4813-9CD1-31B455D6A808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82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BF28F-A6AE-4BCA-87CA-FA5825718CDD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38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4139-F0E5-4705-965E-C75E27CDE1DD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66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AB03-D468-4167-8546-261E712E0517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25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25F8-0CE8-4BF4-8C43-C78AA58EEDC5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4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28966-395F-4E68-9746-1218A4FE9DD9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0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A3BE-9345-46E8-AEB1-DF02DB94A88F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6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5BC1-2D57-4C6D-842B-512C5717BA1A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3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E9E9-BE60-4A79-984B-6364F03F258C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6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3CB8-2214-4478-B345-54C6EB20F792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8C9B7-4CA6-4331-996C-56F327459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2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063022" y="44079"/>
            <a:ext cx="10047822" cy="879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16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5086970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8" name="Прямоугольник 27"/>
          <p:cNvSpPr/>
          <p:nvPr/>
        </p:nvSpPr>
        <p:spPr>
          <a:xfrm>
            <a:off x="609601" y="5086969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9" name="Прямоугольник 28"/>
          <p:cNvSpPr/>
          <p:nvPr/>
        </p:nvSpPr>
        <p:spPr>
          <a:xfrm>
            <a:off x="609600" y="5086968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1" name="TextBox 10"/>
          <p:cNvSpPr txBox="1"/>
          <p:nvPr/>
        </p:nvSpPr>
        <p:spPr>
          <a:xfrm>
            <a:off x="1063022" y="1691700"/>
            <a:ext cx="399489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AA4E02"/>
                </a:solidFill>
              </a:rPr>
              <a:t>Работа </a:t>
            </a:r>
            <a:r>
              <a:rPr lang="ru-RU" sz="3200" dirty="0" smtClean="0">
                <a:solidFill>
                  <a:srgbClr val="AA4E02"/>
                </a:solidFill>
              </a:rPr>
              <a:t>с одаренными </a:t>
            </a:r>
            <a:r>
              <a:rPr lang="ru-RU" sz="3200" dirty="0">
                <a:solidFill>
                  <a:srgbClr val="AA4E02"/>
                </a:solidFill>
              </a:rPr>
              <a:t>школьниками: </a:t>
            </a:r>
            <a:r>
              <a:rPr lang="ru-RU" sz="3200" dirty="0" smtClean="0">
                <a:solidFill>
                  <a:srgbClr val="AA4E02"/>
                </a:solidFill>
              </a:rPr>
              <a:t>вклад промышленных предприятий</a:t>
            </a:r>
            <a:endParaRPr lang="ru-RU" sz="3200" dirty="0">
              <a:solidFill>
                <a:srgbClr val="AA4E0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97592" y="5299547"/>
            <a:ext cx="754601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60" dirty="0"/>
              <a:t>Караман Евгений Вадимович</a:t>
            </a:r>
          </a:p>
          <a:p>
            <a:r>
              <a:rPr lang="ru-RU" sz="2160" dirty="0"/>
              <a:t>советник директора по </a:t>
            </a:r>
            <a:r>
              <a:rPr lang="ru-RU" sz="2160" dirty="0" smtClean="0"/>
              <a:t>персоналу и общим вопросам</a:t>
            </a:r>
          </a:p>
          <a:p>
            <a:r>
              <a:rPr lang="ru-RU" sz="2160" dirty="0" smtClean="0"/>
              <a:t>ОАО </a:t>
            </a:r>
            <a:r>
              <a:rPr lang="ru-RU" sz="2160" dirty="0"/>
              <a:t>«</a:t>
            </a:r>
            <a:r>
              <a:rPr lang="ru-RU" sz="2160" dirty="0" smtClean="0"/>
              <a:t>УГМК» </a:t>
            </a:r>
            <a:r>
              <a:rPr lang="ru-RU" sz="2160" dirty="0"/>
              <a:t>	</a:t>
            </a:r>
          </a:p>
          <a:p>
            <a:r>
              <a:rPr lang="ru-RU" sz="2160" dirty="0" err="1" smtClean="0"/>
              <a:t>к.с.н</a:t>
            </a:r>
            <a:r>
              <a:rPr lang="ru-RU" sz="2160" dirty="0" smtClean="0"/>
              <a:t>.</a:t>
            </a:r>
            <a:endParaRPr lang="ru-RU" sz="216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302" y="785148"/>
            <a:ext cx="4979431" cy="365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7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09600" y="852013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8" name="Прямоугольник 27"/>
          <p:cNvSpPr/>
          <p:nvPr/>
        </p:nvSpPr>
        <p:spPr>
          <a:xfrm>
            <a:off x="609601" y="852012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9" name="Прямоугольник 28"/>
          <p:cNvSpPr/>
          <p:nvPr/>
        </p:nvSpPr>
        <p:spPr>
          <a:xfrm>
            <a:off x="609600" y="852011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792913"/>
            <a:ext cx="3151215" cy="21008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32593"/>
            <a:ext cx="3151216" cy="210081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83324" y="1592635"/>
            <a:ext cx="75623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Участники – до 96 </a:t>
            </a:r>
            <a:r>
              <a:rPr lang="ru-RU" sz="1600" dirty="0">
                <a:solidFill>
                  <a:srgbClr val="000000"/>
                </a:solidFill>
              </a:rPr>
              <a:t>детей из 21 города России в возрасте от 14 до 17 </a:t>
            </a:r>
            <a:r>
              <a:rPr lang="ru-RU" sz="1600" dirty="0" smtClean="0">
                <a:solidFill>
                  <a:srgbClr val="000000"/>
                </a:solidFill>
              </a:rPr>
              <a:t>лет. </a:t>
            </a:r>
            <a:endParaRPr lang="ru-RU" sz="1600" dirty="0">
              <a:solidFill>
                <a:srgbClr val="000000"/>
              </a:solidFill>
            </a:endParaRPr>
          </a:p>
          <a:p>
            <a:endParaRPr lang="ru-RU" sz="1600" dirty="0" smtClean="0">
              <a:solidFill>
                <a:srgbClr val="000000"/>
              </a:solidFill>
            </a:endParaRPr>
          </a:p>
          <a:p>
            <a:r>
              <a:rPr lang="ru-RU" sz="1600" dirty="0" smtClean="0">
                <a:solidFill>
                  <a:srgbClr val="000000"/>
                </a:solidFill>
              </a:rPr>
              <a:t>Под эгидой УГМК разрабатываются </a:t>
            </a:r>
            <a:r>
              <a:rPr lang="ru-RU" sz="1600" dirty="0">
                <a:solidFill>
                  <a:srgbClr val="000000"/>
                </a:solidFill>
              </a:rPr>
              <a:t>насыщенная образовательная </a:t>
            </a:r>
            <a:r>
              <a:rPr lang="ru-RU" sz="1600" dirty="0" smtClean="0">
                <a:solidFill>
                  <a:srgbClr val="000000"/>
                </a:solidFill>
              </a:rPr>
              <a:t>программа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smtClean="0">
                <a:solidFill>
                  <a:srgbClr val="000000"/>
                </a:solidFill>
              </a:rPr>
              <a:t>и производственные кейсы.</a:t>
            </a:r>
          </a:p>
          <a:p>
            <a:endParaRPr lang="ru-RU" sz="1600" dirty="0">
              <a:solidFill>
                <a:srgbClr val="000000"/>
              </a:solidFill>
            </a:endParaRPr>
          </a:p>
          <a:p>
            <a:r>
              <a:rPr lang="ru-RU" sz="1600" dirty="0" smtClean="0">
                <a:solidFill>
                  <a:srgbClr val="000000"/>
                </a:solidFill>
              </a:rPr>
              <a:t>Примеры разработанных проектов: 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Утилизация </a:t>
            </a:r>
            <a:r>
              <a:rPr lang="ru-RU" sz="1600" dirty="0">
                <a:solidFill>
                  <a:srgbClr val="000000"/>
                </a:solidFill>
              </a:rPr>
              <a:t>серной кислоты на металлургическом </a:t>
            </a:r>
            <a:r>
              <a:rPr lang="ru-RU" sz="1600" dirty="0" smtClean="0">
                <a:solidFill>
                  <a:srgbClr val="000000"/>
                </a:solidFill>
              </a:rPr>
              <a:t>производстве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Использование </a:t>
            </a:r>
            <a:r>
              <a:rPr lang="ru-RU" sz="1600" dirty="0">
                <a:solidFill>
                  <a:srgbClr val="000000"/>
                </a:solidFill>
              </a:rPr>
              <a:t>нейросетей </a:t>
            </a:r>
            <a:r>
              <a:rPr lang="ru-RU" sz="1600" dirty="0" smtClean="0">
                <a:solidFill>
                  <a:srgbClr val="000000"/>
                </a:solidFill>
              </a:rPr>
              <a:t>для управления процессом </a:t>
            </a:r>
            <a:r>
              <a:rPr lang="ru-RU" sz="1600" dirty="0">
                <a:solidFill>
                  <a:srgbClr val="000000"/>
                </a:solidFill>
              </a:rPr>
              <a:t>плавки </a:t>
            </a:r>
            <a:r>
              <a:rPr lang="ru-RU" sz="1600" dirty="0" smtClean="0">
                <a:solidFill>
                  <a:srgbClr val="000000"/>
                </a:solidFill>
              </a:rPr>
              <a:t>меди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Автоматизация </a:t>
            </a:r>
            <a:r>
              <a:rPr lang="ru-RU" sz="1600" dirty="0">
                <a:solidFill>
                  <a:srgbClr val="000000"/>
                </a:solidFill>
              </a:rPr>
              <a:t>работы контролеров </a:t>
            </a:r>
            <a:r>
              <a:rPr lang="ru-RU" sz="1600" dirty="0" smtClean="0">
                <a:solidFill>
                  <a:srgbClr val="000000"/>
                </a:solidFill>
              </a:rPr>
              <a:t>ОТК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Формирование </a:t>
            </a:r>
            <a:r>
              <a:rPr lang="ru-RU" sz="1600" dirty="0">
                <a:solidFill>
                  <a:srgbClr val="000000"/>
                </a:solidFill>
              </a:rPr>
              <a:t>санитарно-защитной зоны </a:t>
            </a:r>
            <a:r>
              <a:rPr lang="ru-RU" sz="1600" dirty="0" smtClean="0">
                <a:solidFill>
                  <a:srgbClr val="000000"/>
                </a:solidFill>
              </a:rPr>
              <a:t>предприятия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Применение </a:t>
            </a:r>
            <a:r>
              <a:rPr lang="ru-RU" sz="1600" dirty="0">
                <a:solidFill>
                  <a:srgbClr val="000000"/>
                </a:solidFill>
              </a:rPr>
              <a:t>искусственного интеллекта в прогнозировании потребления </a:t>
            </a:r>
            <a:r>
              <a:rPr lang="ru-RU" sz="1600" dirty="0" smtClean="0">
                <a:solidFill>
                  <a:srgbClr val="000000"/>
                </a:solidFill>
              </a:rPr>
              <a:t>электроэнергии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Переоборудование </a:t>
            </a:r>
            <a:r>
              <a:rPr lang="ru-RU" sz="1600" dirty="0"/>
              <a:t>дизельной карьерной техники  на </a:t>
            </a:r>
            <a:r>
              <a:rPr lang="ru-RU" sz="1600" dirty="0" smtClean="0"/>
              <a:t>дизель-троллейвозы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Модернизация плавильного агрегата </a:t>
            </a:r>
            <a:r>
              <a:rPr lang="ru-RU" sz="1600" dirty="0"/>
              <a:t>«Победа</a:t>
            </a:r>
            <a:r>
              <a:rPr lang="ru-RU" sz="1600" dirty="0" smtClean="0"/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Проектирование цеха по производству чистого висмута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</a:rPr>
              <a:t>Разработка проекта сети велодорожек в г</a:t>
            </a:r>
            <a:r>
              <a:rPr lang="ru-RU" sz="1600" dirty="0" smtClean="0">
                <a:solidFill>
                  <a:srgbClr val="000000"/>
                </a:solidFill>
              </a:rPr>
              <a:t>. Верхняя Пышма </a:t>
            </a:r>
            <a:endParaRPr lang="ru-RU" sz="1600" dirty="0">
              <a:solidFill>
                <a:srgbClr val="000000"/>
              </a:solidFill>
            </a:endParaRPr>
          </a:p>
          <a:p>
            <a:endParaRPr lang="ru-RU" sz="1600" dirty="0">
              <a:solidFill>
                <a:srgbClr val="000000"/>
              </a:solidFill>
            </a:endParaRPr>
          </a:p>
          <a:p>
            <a:r>
              <a:rPr lang="ru-RU" sz="1600" dirty="0" smtClean="0">
                <a:solidFill>
                  <a:srgbClr val="000000"/>
                </a:solidFill>
              </a:rPr>
              <a:t>Под </a:t>
            </a:r>
            <a:r>
              <a:rPr lang="ru-RU" sz="1600" dirty="0">
                <a:solidFill>
                  <a:srgbClr val="000000"/>
                </a:solidFill>
              </a:rPr>
              <a:t>руководством опытных педагогов и </a:t>
            </a:r>
            <a:r>
              <a:rPr lang="ru-RU" sz="1600" dirty="0" smtClean="0">
                <a:solidFill>
                  <a:srgbClr val="000000"/>
                </a:solidFill>
              </a:rPr>
              <a:t>инженеров УГМК </a:t>
            </a:r>
            <a:r>
              <a:rPr lang="ru-RU" sz="1600" dirty="0">
                <a:solidFill>
                  <a:srgbClr val="000000"/>
                </a:solidFill>
              </a:rPr>
              <a:t>ребята учатся </a:t>
            </a:r>
            <a:r>
              <a:rPr lang="ru-RU" sz="1600" dirty="0" smtClean="0">
                <a:solidFill>
                  <a:srgbClr val="000000"/>
                </a:solidFill>
              </a:rPr>
              <a:t>исследовать и </a:t>
            </a:r>
            <a:r>
              <a:rPr lang="ru-RU" sz="1600" dirty="0">
                <a:solidFill>
                  <a:srgbClr val="000000"/>
                </a:solidFill>
              </a:rPr>
              <a:t>проектировать, </a:t>
            </a:r>
            <a:r>
              <a:rPr lang="ru-RU" sz="1600" dirty="0" smtClean="0">
                <a:solidFill>
                  <a:srgbClr val="000000"/>
                </a:solidFill>
              </a:rPr>
              <a:t>развивают </a:t>
            </a:r>
            <a:r>
              <a:rPr lang="ru-RU" sz="1600" dirty="0">
                <a:solidFill>
                  <a:srgbClr val="000000"/>
                </a:solidFill>
              </a:rPr>
              <a:t>в себе лидерские и коммуникативные компетенции, </a:t>
            </a:r>
            <a:r>
              <a:rPr lang="ru-RU" sz="1600" dirty="0" smtClean="0">
                <a:solidFill>
                  <a:srgbClr val="000000"/>
                </a:solidFill>
              </a:rPr>
              <a:t>оттачивают </a:t>
            </a:r>
            <a:r>
              <a:rPr lang="ru-RU" sz="1600" dirty="0">
                <a:solidFill>
                  <a:srgbClr val="000000"/>
                </a:solidFill>
              </a:rPr>
              <a:t>умение работать в команде. 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3324" y="1128430"/>
            <a:ext cx="3210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Летняя проектная школа УГМК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63022" y="44079"/>
            <a:ext cx="10047822" cy="1119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Сотрудничество УГМК с Фондом «Золотое сечение»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4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6173" y="921774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2" name="Прямоугольник 11"/>
          <p:cNvSpPr/>
          <p:nvPr/>
        </p:nvSpPr>
        <p:spPr>
          <a:xfrm>
            <a:off x="516174" y="921773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3" name="Прямоугольник 12"/>
          <p:cNvSpPr/>
          <p:nvPr/>
        </p:nvSpPr>
        <p:spPr>
          <a:xfrm>
            <a:off x="516173" y="921772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4" name="Прямоугольник 13"/>
          <p:cNvSpPr/>
          <p:nvPr/>
        </p:nvSpPr>
        <p:spPr>
          <a:xfrm>
            <a:off x="2660073" y="468509"/>
            <a:ext cx="7847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  <a:buSzPts val="1200"/>
              <a:tabLst>
                <a:tab pos="810260" algn="l"/>
              </a:tabLs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Конкурс учащихся и студентов «Инженериада УГМК»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57146" y="1841597"/>
            <a:ext cx="76318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выявление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учащихся и студентов, обладающих способностями к инженерной и научной деятельности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endParaRPr lang="ru-RU" dirty="0">
              <a:solidFill>
                <a:srgbClr val="000000"/>
              </a:solidFill>
              <a:ea typeface="Times New Roman" panose="02020603050405020304" pitchFamily="18" charset="0"/>
              <a:cs typeface="Arial Narrow" panose="020B0606020202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ознакомление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учащихся и студентов с актуальными задачами развития организаций УГМК, развитие знаний о производственных технологиях, формирование инженерных компетенций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endParaRPr lang="ru-RU" dirty="0">
              <a:solidFill>
                <a:srgbClr val="000000"/>
              </a:solidFill>
              <a:ea typeface="Times New Roman" panose="02020603050405020304" pitchFamily="18" charset="0"/>
              <a:cs typeface="Arial Narrow" panose="020B0606020202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оказание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учащимся и студентам организационной, информационной и методической поддержки при разработке ими конкурсных проектов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endParaRPr lang="ru-RU" dirty="0">
              <a:solidFill>
                <a:srgbClr val="000000"/>
              </a:solidFill>
              <a:ea typeface="Times New Roman" panose="02020603050405020304" pitchFamily="18" charset="0"/>
              <a:cs typeface="Arial Narrow" panose="020B0606020202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публичная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защита и экспертиза конкурсных проектов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endParaRPr lang="ru-RU" dirty="0">
              <a:solidFill>
                <a:srgbClr val="000000"/>
              </a:solidFill>
              <a:ea typeface="Times New Roman" panose="02020603050405020304" pitchFamily="18" charset="0"/>
              <a:cs typeface="Arial Narrow" panose="020B0606020202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мотивация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учащихся и студентов к продолжению технического образования и трудоустройству в организациях УГМК.</a:t>
            </a:r>
          </a:p>
          <a:p>
            <a:pPr marL="342900" marR="381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810260" algn="l"/>
              </a:tabLst>
            </a:pPr>
            <a:endParaRPr lang="ru-RU" dirty="0">
              <a:solidFill>
                <a:srgbClr val="000080"/>
              </a:solidFill>
              <a:ea typeface="Times New Roman" panose="02020603050405020304" pitchFamily="18" charset="0"/>
              <a:cs typeface="Arial Narrow" panose="020B0606020202030204" pitchFamily="34" charset="0"/>
            </a:endParaRPr>
          </a:p>
          <a:p>
            <a:pPr marR="3810" indent="450215" algn="just">
              <a:spcAft>
                <a:spcPts val="0"/>
              </a:spcAft>
            </a:pPr>
            <a:endParaRPr lang="ru-RU" dirty="0">
              <a:solidFill>
                <a:srgbClr val="000080"/>
              </a:solidFill>
              <a:effectLst/>
              <a:ea typeface="Times New Roman" panose="02020603050405020304" pitchFamily="18" charset="0"/>
              <a:cs typeface="Arial Narrow" panose="020B0606020202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73" y="1262384"/>
            <a:ext cx="3166365" cy="17810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15676" y="1262384"/>
            <a:ext cx="2941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>
              <a:spcAft>
                <a:spcPts val="0"/>
              </a:spcAft>
              <a:buSzPts val="1200"/>
              <a:tabLst>
                <a:tab pos="810260" algn="l"/>
              </a:tabLs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Задачи Инженериады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6173" y="3331836"/>
            <a:ext cx="3194858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Задачи решаются через ознакомление учащихся и студентов с актуальными задачами развития организаций УГМК, выполнение под руководством наставников полезных инженерных 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разработок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49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22276" y="2445035"/>
            <a:ext cx="2990832" cy="2486527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С 2018 года в Инженериаде УГМК приняли участие более </a:t>
            </a:r>
            <a:r>
              <a:rPr lang="ru-RU" dirty="0" smtClean="0"/>
              <a:t>1400 </a:t>
            </a:r>
            <a:r>
              <a:rPr lang="ru-RU" dirty="0" smtClean="0"/>
              <a:t>детей. </a:t>
            </a:r>
          </a:p>
          <a:p>
            <a:r>
              <a:rPr lang="ru-RU" dirty="0" smtClean="0"/>
              <a:t>Разработано </a:t>
            </a:r>
            <a:r>
              <a:rPr lang="ru-RU" dirty="0" smtClean="0"/>
              <a:t>400 </a:t>
            </a:r>
            <a:r>
              <a:rPr lang="ru-RU" dirty="0" smtClean="0"/>
              <a:t>проектов. </a:t>
            </a:r>
          </a:p>
          <a:p>
            <a:r>
              <a:rPr lang="ru-RU" dirty="0" smtClean="0"/>
              <a:t>40 </a:t>
            </a:r>
            <a:r>
              <a:rPr lang="ru-RU" dirty="0" smtClean="0"/>
              <a:t>проектов внедряются.</a:t>
            </a:r>
          </a:p>
        </p:txBody>
      </p:sp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2282600940"/>
              </p:ext>
            </p:extLst>
          </p:nvPr>
        </p:nvGraphicFramePr>
        <p:xfrm>
          <a:off x="1072805" y="897304"/>
          <a:ext cx="6583947" cy="5779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6928" y="1781532"/>
            <a:ext cx="1561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Предприятия УГМК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97692" y="3437056"/>
            <a:ext cx="1561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Центры доп. </a:t>
            </a:r>
            <a:r>
              <a:rPr lang="ru-RU" dirty="0"/>
              <a:t>о</a:t>
            </a:r>
            <a:r>
              <a:rPr lang="ru-RU" dirty="0" smtClean="0"/>
              <a:t>бразования детей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56178" y="5237623"/>
            <a:ext cx="1561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Инженерные классы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2916" y="921774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2" name="Прямоугольник 11"/>
          <p:cNvSpPr/>
          <p:nvPr/>
        </p:nvSpPr>
        <p:spPr>
          <a:xfrm>
            <a:off x="462917" y="921773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3" name="Прямоугольник 12"/>
          <p:cNvSpPr/>
          <p:nvPr/>
        </p:nvSpPr>
        <p:spPr>
          <a:xfrm>
            <a:off x="462916" y="921772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5" name="Прямоугольник 14"/>
          <p:cNvSpPr/>
          <p:nvPr/>
        </p:nvSpPr>
        <p:spPr>
          <a:xfrm>
            <a:off x="2592696" y="367773"/>
            <a:ext cx="7847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  <a:buSzPts val="1200"/>
              <a:tabLst>
                <a:tab pos="810260" algn="l"/>
              </a:tabLs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Конкурс учащихся и студентов «Инженериада УГМК»</a:t>
            </a:r>
          </a:p>
        </p:txBody>
      </p:sp>
    </p:spTree>
    <p:extLst>
      <p:ext uri="{BB962C8B-B14F-4D97-AF65-F5344CB8AC3E}">
        <p14:creationId xmlns:p14="http://schemas.microsoft.com/office/powerpoint/2010/main" val="111195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6173" y="921774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2" name="Прямоугольник 11"/>
          <p:cNvSpPr/>
          <p:nvPr/>
        </p:nvSpPr>
        <p:spPr>
          <a:xfrm>
            <a:off x="516174" y="921773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3" name="Прямоугольник 12"/>
          <p:cNvSpPr/>
          <p:nvPr/>
        </p:nvSpPr>
        <p:spPr>
          <a:xfrm>
            <a:off x="516173" y="921772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pic>
        <p:nvPicPr>
          <p:cNvPr id="37890" name="Picture 2" descr="Инженериада1 фото уэ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73" y="1180408"/>
            <a:ext cx="4373563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2807" y="1180408"/>
            <a:ext cx="6096000" cy="1081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9000"/>
              </a:lnSpc>
            </a:pPr>
            <a:r>
              <a:rPr lang="ru-RU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Проект</a:t>
            </a:r>
            <a:endParaRPr lang="ru-RU" sz="1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</a:pPr>
            <a:r>
              <a:rPr lang="en-GB" sz="1400" kern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“</a:t>
            </a:r>
            <a:r>
              <a:rPr lang="ru-RU" sz="1400" kern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Разработка </a:t>
            </a:r>
            <a:r>
              <a:rPr lang="ru-RU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пневматического стенда зажима заготовок металлоконструкций для автоматической сварки под слоем </a:t>
            </a:r>
            <a:r>
              <a:rPr lang="ru-RU" sz="1400" kern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флюса</a:t>
            </a:r>
            <a:r>
              <a:rPr lang="en-GB" sz="1400" kern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”</a:t>
            </a:r>
            <a:endParaRPr lang="ru-RU" sz="1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ru-RU" sz="12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ru-RU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049431"/>
              </p:ext>
            </p:extLst>
          </p:nvPr>
        </p:nvGraphicFramePr>
        <p:xfrm>
          <a:off x="5142806" y="2059437"/>
          <a:ext cx="6835833" cy="841248"/>
        </p:xfrm>
        <a:graphic>
          <a:graphicData uri="http://schemas.openxmlformats.org/drawingml/2006/table">
            <a:tbl>
              <a:tblPr/>
              <a:tblGrid>
                <a:gridCol w="1677478">
                  <a:extLst>
                    <a:ext uri="{9D8B030D-6E8A-4147-A177-3AD203B41FA5}">
                      <a16:colId xmlns:a16="http://schemas.microsoft.com/office/drawing/2014/main" val="687597981"/>
                    </a:ext>
                  </a:extLst>
                </a:gridCol>
                <a:gridCol w="5158355">
                  <a:extLst>
                    <a:ext uri="{9D8B030D-6E8A-4147-A177-3AD203B41FA5}">
                      <a16:colId xmlns:a16="http://schemas.microsoft.com/office/drawing/2014/main" val="2141933246"/>
                    </a:ext>
                  </a:extLst>
                </a:gridCol>
              </a:tblGrid>
              <a:tr h="658305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Цель проекта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Разработать стенд, позволяющий на этапе сварки размещать на себе несколько заготовок будущих проводников и обеспечивать их жесткую фиксацию, необходимую для сведения к минимуму возможные деформации при сварке. 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529740"/>
                  </a:ext>
                </a:extLst>
              </a:tr>
            </a:tbl>
          </a:graphicData>
        </a:graphic>
      </p:graphicFrame>
      <p:sp>
        <p:nvSpPr>
          <p:cNvPr id="18" name="Control 6"/>
          <p:cNvSpPr>
            <a:spLocks noChangeArrowheads="1" noChangeShapeType="1"/>
          </p:cNvSpPr>
          <p:nvPr/>
        </p:nvSpPr>
        <p:spPr bwMode="auto">
          <a:xfrm>
            <a:off x="5600134" y="2517367"/>
            <a:ext cx="6835573" cy="65881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219050"/>
              </p:ext>
            </p:extLst>
          </p:nvPr>
        </p:nvGraphicFramePr>
        <p:xfrm>
          <a:off x="5142806" y="3013738"/>
          <a:ext cx="6835833" cy="2313432"/>
        </p:xfrm>
        <a:graphic>
          <a:graphicData uri="http://schemas.openxmlformats.org/drawingml/2006/table">
            <a:tbl>
              <a:tblPr/>
              <a:tblGrid>
                <a:gridCol w="1677478">
                  <a:extLst>
                    <a:ext uri="{9D8B030D-6E8A-4147-A177-3AD203B41FA5}">
                      <a16:colId xmlns:a16="http://schemas.microsoft.com/office/drawing/2014/main" val="2780627098"/>
                    </a:ext>
                  </a:extLst>
                </a:gridCol>
                <a:gridCol w="5158355">
                  <a:extLst>
                    <a:ext uri="{9D8B030D-6E8A-4147-A177-3AD203B41FA5}">
                      <a16:colId xmlns:a16="http://schemas.microsoft.com/office/drawing/2014/main" val="3515961940"/>
                    </a:ext>
                  </a:extLst>
                </a:gridCol>
              </a:tblGrid>
              <a:tr h="1788135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Предложенное решение (предлагаемый продукт, организационное решение)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Стенд позволяет надежно зафиксировать с помощью 12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пневмоприводов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FESTO DSBG по ISO 15552 все заготовки для 6 проводников одновременно. Размещение на стенде 6 проводников оптимизирует работу сварочного автомата тракторного типа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Phoenix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501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Progress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Puls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EWM + устройство подачи проволоки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Phoenix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Progress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4L, т.к. после осуществления первого сварного шва, можно не дожидаясь охлаждения первого проводника переходить к сварке следующего в последовательности 1, 3, 5, 2, 4, 6. Используемый «Эффект теплоотдачи радиатора» позволяет сократить время, требуемое на охлаждение проводников в 2 раза (в пересчете на один проводник). Надежная фиксация необходима для предотвращения изменения геометрии и физических свойств проводников. 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051627"/>
                  </a:ext>
                </a:extLst>
              </a:tr>
            </a:tbl>
          </a:graphicData>
        </a:graphic>
      </p:graphicFrame>
      <p:sp>
        <p:nvSpPr>
          <p:cNvPr id="22" name="Control 8"/>
          <p:cNvSpPr>
            <a:spLocks noChangeArrowheads="1" noChangeShapeType="1"/>
          </p:cNvSpPr>
          <p:nvPr/>
        </p:nvSpPr>
        <p:spPr bwMode="auto">
          <a:xfrm>
            <a:off x="5600134" y="3471541"/>
            <a:ext cx="6835573" cy="178752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79223"/>
              </p:ext>
            </p:extLst>
          </p:nvPr>
        </p:nvGraphicFramePr>
        <p:xfrm>
          <a:off x="5142806" y="5440223"/>
          <a:ext cx="6835833" cy="1066165"/>
        </p:xfrm>
        <a:graphic>
          <a:graphicData uri="http://schemas.openxmlformats.org/drawingml/2006/table">
            <a:tbl>
              <a:tblPr/>
              <a:tblGrid>
                <a:gridCol w="1677478">
                  <a:extLst>
                    <a:ext uri="{9D8B030D-6E8A-4147-A177-3AD203B41FA5}">
                      <a16:colId xmlns:a16="http://schemas.microsoft.com/office/drawing/2014/main" val="95047226"/>
                    </a:ext>
                  </a:extLst>
                </a:gridCol>
                <a:gridCol w="5158355">
                  <a:extLst>
                    <a:ext uri="{9D8B030D-6E8A-4147-A177-3AD203B41FA5}">
                      <a16:colId xmlns:a16="http://schemas.microsoft.com/office/drawing/2014/main" val="2242607937"/>
                    </a:ext>
                  </a:extLst>
                </a:gridCol>
              </a:tblGrid>
              <a:tr h="932739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Ожидаемый эффект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Стоимость изготовления пневматического стенда для сварки проводников под слоем флюса силами производства стальных конструкций составит 789 </a:t>
                      </a:r>
                      <a:r>
                        <a:rPr lang="ru-RU" sz="12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339,87 руб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1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R="0" indent="0" algn="just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Плановое значение ФОТ по заказу (744 шт.) сократится на сумму 4 450 649,72 руб. </a:t>
                      </a:r>
                      <a:endParaRPr lang="ru-RU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473809"/>
                  </a:ext>
                </a:extLst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95787" y="4159737"/>
            <a:ext cx="4614333" cy="1550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kern="1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«Проект </a:t>
            </a:r>
            <a:r>
              <a:rPr lang="ru-RU" sz="1400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актуален для АО «Уралэлектромедь» и уже применяется в производстве стальных конструкций в отделении изготовления и сборки металлоконструкций. Удобство использования и производительность на операции сварки под слоем флюса подтверждается</a:t>
            </a:r>
            <a:r>
              <a:rPr lang="ru-RU" sz="1400" kern="1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.»</a:t>
            </a:r>
            <a:endParaRPr lang="ru-RU" sz="1400" kern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ru-RU" sz="12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ru-RU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10746" y="5524890"/>
            <a:ext cx="4099374" cy="807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i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Начальник производства стальных конструкций АО «Уралэлектромедь» </a:t>
            </a:r>
            <a:r>
              <a:rPr lang="ru-RU" sz="1400" i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Мосеевский</a:t>
            </a:r>
            <a:r>
              <a:rPr lang="ru-RU" sz="1400" i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С.А.</a:t>
            </a:r>
            <a:endParaRPr lang="ru-RU" sz="1400" i="1" kern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ru-RU" sz="12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ru-RU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221698" y="14622"/>
            <a:ext cx="1888476" cy="1814299"/>
          </a:xfrm>
          <a:prstGeom prst="ellipse">
            <a:avLst/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Прямоугольник 18"/>
          <p:cNvSpPr/>
          <p:nvPr/>
        </p:nvSpPr>
        <p:spPr>
          <a:xfrm>
            <a:off x="2592696" y="367773"/>
            <a:ext cx="7847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  <a:buSzPts val="1200"/>
              <a:tabLst>
                <a:tab pos="810260" algn="l"/>
              </a:tabLs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Arial Narrow" panose="020B0606020202030204" pitchFamily="34" charset="0"/>
              </a:rPr>
              <a:t>Конкурс учащихся и студентов «Инженериада УГМК»</a:t>
            </a:r>
          </a:p>
        </p:txBody>
      </p:sp>
    </p:spTree>
    <p:extLst>
      <p:ext uri="{BB962C8B-B14F-4D97-AF65-F5344CB8AC3E}">
        <p14:creationId xmlns:p14="http://schemas.microsoft.com/office/powerpoint/2010/main" val="38412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063022" y="44079"/>
            <a:ext cx="10047822" cy="1119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16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Развитие системы образования в ГО Верхняя Пышма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852013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8" name="Прямоугольник 27"/>
          <p:cNvSpPr/>
          <p:nvPr/>
        </p:nvSpPr>
        <p:spPr>
          <a:xfrm>
            <a:off x="609601" y="852012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9" name="Прямоугольник 28"/>
          <p:cNvSpPr/>
          <p:nvPr/>
        </p:nvSpPr>
        <p:spPr>
          <a:xfrm>
            <a:off x="609600" y="852011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86"/>
          <a:stretch/>
        </p:blipFill>
        <p:spPr>
          <a:xfrm>
            <a:off x="607599" y="3903973"/>
            <a:ext cx="3531150" cy="23441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r="1992"/>
          <a:stretch/>
        </p:blipFill>
        <p:spPr>
          <a:xfrm>
            <a:off x="609600" y="1331067"/>
            <a:ext cx="3520338" cy="23582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85350" y="1323785"/>
            <a:ext cx="6997049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9600" algn="just"/>
            <a:r>
              <a:rPr lang="ru-RU" sz="1920" b="1" dirty="0">
                <a:cs typeface="Times New Roman" panose="02020603050405020304" pitchFamily="18" charset="0"/>
              </a:rPr>
              <a:t>Технический университет УГМК </a:t>
            </a:r>
            <a:r>
              <a:rPr lang="ru-RU" sz="1920" dirty="0">
                <a:cs typeface="Times New Roman" panose="02020603050405020304" pitchFamily="18" charset="0"/>
              </a:rPr>
              <a:t> - это центр управления компетенциями персонала УГМК. Ежегодно университет проводит обучение более 8000 работников предприятий России по 200 программам повышения квалификации.</a:t>
            </a:r>
          </a:p>
          <a:p>
            <a:pPr indent="129600" algn="just"/>
            <a:r>
              <a:rPr lang="ru-RU" sz="1920" dirty="0">
                <a:cs typeface="Times New Roman" panose="02020603050405020304" pitchFamily="18" charset="0"/>
              </a:rPr>
              <a:t>В 2016 году Технический университет УГМК стал </a:t>
            </a:r>
            <a:r>
              <a:rPr lang="ru-RU" sz="1920" b="1" dirty="0">
                <a:cs typeface="Times New Roman" panose="02020603050405020304" pitchFamily="18" charset="0"/>
              </a:rPr>
              <a:t>первым </a:t>
            </a:r>
            <a:r>
              <a:rPr lang="ru-RU" sz="1920" dirty="0">
                <a:cs typeface="Times New Roman" panose="02020603050405020304" pitchFamily="18" charset="0"/>
              </a:rPr>
              <a:t>частным горно-металлургическим вузом в России. </a:t>
            </a:r>
          </a:p>
          <a:p>
            <a:pPr indent="129600" algn="just"/>
            <a:r>
              <a:rPr lang="ru-RU" sz="1920" b="1" dirty="0">
                <a:cs typeface="Times New Roman" panose="02020603050405020304" pitchFamily="18" charset="0"/>
              </a:rPr>
              <a:t>Направления обучения</a:t>
            </a:r>
            <a:r>
              <a:rPr lang="ru-RU" sz="1920" dirty="0"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металлургия </a:t>
            </a:r>
            <a:r>
              <a:rPr lang="ru-RU" sz="1920" dirty="0">
                <a:cs typeface="Times New Roman" panose="02020603050405020304" pitchFamily="18" charset="0"/>
              </a:rPr>
              <a:t>и обогащение </a:t>
            </a:r>
            <a:r>
              <a:rPr lang="ru-RU" sz="1920" dirty="0" smtClean="0">
                <a:cs typeface="Times New Roman" panose="02020603050405020304" pitchFamily="18" charset="0"/>
              </a:rPr>
              <a:t>ПИ;</a:t>
            </a:r>
            <a:endParaRPr lang="ru-RU" sz="192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горное </a:t>
            </a:r>
            <a:r>
              <a:rPr lang="ru-RU" sz="1920" dirty="0">
                <a:cs typeface="Times New Roman" panose="02020603050405020304" pitchFamily="18" charset="0"/>
              </a:rPr>
              <a:t>дело</a:t>
            </a:r>
            <a:r>
              <a:rPr lang="ru-RU" sz="1920" dirty="0" smtClean="0"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механика;</a:t>
            </a:r>
            <a:endParaRPr lang="ru-RU" sz="192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энергетика </a:t>
            </a:r>
            <a:r>
              <a:rPr lang="ru-RU" sz="1920" dirty="0">
                <a:cs typeface="Times New Roman" panose="02020603050405020304" pitchFamily="18" charset="0"/>
              </a:rPr>
              <a:t>и электротехника;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автоматизация </a:t>
            </a:r>
            <a:r>
              <a:rPr lang="ru-RU" sz="1920" dirty="0">
                <a:cs typeface="Times New Roman" panose="02020603050405020304" pitchFamily="18" charset="0"/>
              </a:rPr>
              <a:t>технологических процессов;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прикладная </a:t>
            </a:r>
            <a:r>
              <a:rPr lang="ru-RU" sz="1920" dirty="0">
                <a:cs typeface="Times New Roman" panose="02020603050405020304" pitchFamily="18" charset="0"/>
              </a:rPr>
              <a:t>экономика;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20" dirty="0" smtClean="0">
                <a:cs typeface="Times New Roman" panose="02020603050405020304" pitchFamily="18" charset="0"/>
              </a:rPr>
              <a:t>управление </a:t>
            </a:r>
            <a:r>
              <a:rPr lang="ru-RU" sz="1920" dirty="0">
                <a:cs typeface="Times New Roman" panose="02020603050405020304" pitchFamily="18" charset="0"/>
              </a:rPr>
              <a:t>инвестициями в строительстве.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4CB9-E1EA-4AE8-96CF-55DD0BA63AE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2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063022" y="44079"/>
            <a:ext cx="10047822" cy="1119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16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Развитие системы образования в ГО Верхняя Пышма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57052" y="836712"/>
            <a:ext cx="4392488" cy="25202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4"/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852013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8" name="Прямоугольник 27"/>
          <p:cNvSpPr/>
          <p:nvPr/>
        </p:nvSpPr>
        <p:spPr>
          <a:xfrm>
            <a:off x="609601" y="852012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9" name="Прямоугольник 28"/>
          <p:cNvSpPr/>
          <p:nvPr/>
        </p:nvSpPr>
        <p:spPr>
          <a:xfrm>
            <a:off x="609600" y="852011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r="1884"/>
          <a:stretch/>
        </p:blipFill>
        <p:spPr>
          <a:xfrm>
            <a:off x="604235" y="1157282"/>
            <a:ext cx="3526743" cy="23423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7" t="18971"/>
          <a:stretch/>
        </p:blipFill>
        <p:spPr>
          <a:xfrm>
            <a:off x="611702" y="3887016"/>
            <a:ext cx="3519707" cy="23316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04016" y="1323878"/>
            <a:ext cx="600682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 algn="just"/>
            <a:r>
              <a:rPr lang="ru-RU" sz="1920" b="1" dirty="0">
                <a:cs typeface="Times New Roman" panose="02020603050405020304" pitchFamily="18" charset="0"/>
              </a:rPr>
              <a:t>Техникум «Юность» </a:t>
            </a:r>
            <a:r>
              <a:rPr lang="ru-RU" sz="1920" dirty="0">
                <a:cs typeface="Times New Roman" panose="02020603050405020304" pitchFamily="18" charset="0"/>
              </a:rPr>
              <a:t>– партнер </a:t>
            </a:r>
            <a:r>
              <a:rPr lang="ru-RU" sz="1920" dirty="0" smtClean="0">
                <a:cs typeface="Times New Roman" panose="02020603050405020304" pitchFamily="18" charset="0"/>
              </a:rPr>
              <a:t>УГМК по подготовке </a:t>
            </a:r>
            <a:r>
              <a:rPr lang="ru-RU" sz="1920" dirty="0">
                <a:cs typeface="Times New Roman" panose="02020603050405020304" pitchFamily="18" charset="0"/>
              </a:rPr>
              <a:t>высококвалифицированных рабочих </a:t>
            </a:r>
            <a:r>
              <a:rPr lang="ru-RU" sz="1920" dirty="0" smtClean="0">
                <a:cs typeface="Times New Roman" panose="02020603050405020304" pitchFamily="18" charset="0"/>
              </a:rPr>
              <a:t>на </a:t>
            </a:r>
            <a:r>
              <a:rPr lang="ru-RU" sz="1920" dirty="0">
                <a:cs typeface="Times New Roman" panose="02020603050405020304" pitchFamily="18" charset="0"/>
              </a:rPr>
              <a:t>модернизированной базе техникума.</a:t>
            </a:r>
          </a:p>
          <a:p>
            <a:pPr indent="216000" algn="just"/>
            <a:endParaRPr lang="ru-RU" sz="1920" b="1" dirty="0">
              <a:cs typeface="Times New Roman" panose="02020603050405020304" pitchFamily="18" charset="0"/>
            </a:endParaRPr>
          </a:p>
          <a:p>
            <a:pPr indent="216000" algn="just"/>
            <a:r>
              <a:rPr lang="ru-RU" sz="1920" b="1" dirty="0">
                <a:cs typeface="Times New Roman" panose="02020603050405020304" pitchFamily="18" charset="0"/>
              </a:rPr>
              <a:t>УГМК</a:t>
            </a:r>
            <a:r>
              <a:rPr lang="ru-RU" sz="1920" dirty="0">
                <a:cs typeface="Times New Roman" panose="02020603050405020304" pitchFamily="18" charset="0"/>
              </a:rPr>
              <a:t>:</a:t>
            </a:r>
          </a:p>
          <a:p>
            <a:pPr indent="216000" algn="just">
              <a:buFont typeface="Arial" panose="020B0604020202020204" pitchFamily="34" charset="0"/>
              <a:buChar char="•"/>
            </a:pPr>
            <a:r>
              <a:rPr lang="ru-RU" sz="1920" dirty="0">
                <a:cs typeface="Times New Roman" panose="02020603050405020304" pitchFamily="18" charset="0"/>
              </a:rPr>
              <a:t>участвует в разработке образовательных программ с учетом профессиональных стандартов;</a:t>
            </a:r>
          </a:p>
          <a:p>
            <a:pPr indent="216000" algn="just">
              <a:buFont typeface="Arial" panose="020B0604020202020204" pitchFamily="34" charset="0"/>
              <a:buChar char="•"/>
            </a:pPr>
            <a:r>
              <a:rPr lang="ru-RU" sz="1920" dirty="0">
                <a:cs typeface="Times New Roman" panose="02020603050405020304" pitchFamily="18" charset="0"/>
              </a:rPr>
              <a:t>проводит практические занятия студентов в классах </a:t>
            </a:r>
            <a:r>
              <a:rPr lang="ru-RU" sz="1920" dirty="0" smtClean="0">
                <a:cs typeface="Times New Roman" panose="02020603050405020304" pitchFamily="18" charset="0"/>
              </a:rPr>
              <a:t>Технического университета </a:t>
            </a:r>
            <a:r>
              <a:rPr lang="ru-RU" sz="1920" dirty="0">
                <a:cs typeface="Times New Roman" panose="02020603050405020304" pitchFamily="18" charset="0"/>
              </a:rPr>
              <a:t>УГМК;</a:t>
            </a:r>
          </a:p>
          <a:p>
            <a:pPr indent="216000" algn="just">
              <a:buFont typeface="Arial" panose="020B0604020202020204" pitchFamily="34" charset="0"/>
              <a:buChar char="•"/>
            </a:pPr>
            <a:r>
              <a:rPr lang="ru-RU" sz="1920" dirty="0">
                <a:cs typeface="Times New Roman" panose="02020603050405020304" pitchFamily="18" charset="0"/>
              </a:rPr>
              <a:t>организует практики студентов с трудоустройством на предприятиях.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4CB9-E1EA-4AE8-96CF-55DD0BA63AE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39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063022" y="44079"/>
            <a:ext cx="10047822" cy="1119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16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Развитие системы образования в ГО Верхняя Пышма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852013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8" name="Прямоугольник 27"/>
          <p:cNvSpPr/>
          <p:nvPr/>
        </p:nvSpPr>
        <p:spPr>
          <a:xfrm>
            <a:off x="609601" y="852012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29" name="Прямоугольник 28"/>
          <p:cNvSpPr/>
          <p:nvPr/>
        </p:nvSpPr>
        <p:spPr>
          <a:xfrm>
            <a:off x="609600" y="852011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pic>
        <p:nvPicPr>
          <p:cNvPr id="22" name="Shape 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1" y="1236923"/>
            <a:ext cx="3438698" cy="21712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4586482" y="3903690"/>
            <a:ext cx="5658206" cy="2327717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80" b="1" dirty="0"/>
              <a:t>Дворец технического творчества </a:t>
            </a:r>
            <a:r>
              <a:rPr lang="ru-RU" sz="1680" dirty="0" smtClean="0">
                <a:cs typeface="Times New Roman" panose="02020603050405020304" pitchFamily="18" charset="0"/>
              </a:rPr>
              <a:t>– образовательный и научно-познавательный </a:t>
            </a:r>
            <a:r>
              <a:rPr lang="ru-RU" sz="1680" dirty="0">
                <a:cs typeface="Times New Roman" panose="02020603050405020304" pitchFamily="18" charset="0"/>
              </a:rPr>
              <a:t>детей и молодежи Свердловской области.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80" b="1" dirty="0">
                <a:cs typeface="Times New Roman" panose="02020603050405020304" pitchFamily="18" charset="0"/>
              </a:rPr>
              <a:t>Задачи :</a:t>
            </a:r>
          </a:p>
          <a:p>
            <a:pPr marL="54864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1680" dirty="0">
                <a:cs typeface="Times New Roman" panose="02020603050405020304" pitchFamily="18" charset="0"/>
              </a:rPr>
              <a:t>формирование и развитие у школьников и студентов интереса к естественным наукам; </a:t>
            </a:r>
          </a:p>
          <a:p>
            <a:pPr marL="54864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1680" dirty="0">
                <a:cs typeface="Times New Roman" panose="02020603050405020304" pitchFamily="18" charset="0"/>
              </a:rPr>
              <a:t>знакомство с технологиями горно-металлургических производств, профессиональная ориентация.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86482" y="1236923"/>
            <a:ext cx="5395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Инженерный лицей </a:t>
            </a:r>
            <a:r>
              <a:rPr lang="ru-RU" dirty="0"/>
              <a:t>– пилотный проект профильной общеобразовательной школы, ориентированной на подготовку будущих инженеров. </a:t>
            </a:r>
          </a:p>
          <a:p>
            <a:pPr algn="just"/>
            <a:r>
              <a:rPr lang="ru-RU" b="1" dirty="0"/>
              <a:t>Задачи: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формирование инженерного мышления;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подготовка учащихся профильных классов к поступлению в техникум «Юность»,   Технический университет УГМК и другие вузы.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4CB9-E1EA-4AE8-96CF-55DD0BA63AE1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903690"/>
            <a:ext cx="3438698" cy="2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7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/>
          <p:cNvSpPr/>
          <p:nvPr/>
        </p:nvSpPr>
        <p:spPr>
          <a:xfrm>
            <a:off x="1587609" y="4112544"/>
            <a:ext cx="3840601" cy="100236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Инженерные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классы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Профессиональная ориентация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Проектные смены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Конкурс «Инженериада УГМК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»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3999" y="764707"/>
            <a:ext cx="9144000" cy="60011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93653" y="764705"/>
            <a:ext cx="6618503" cy="60013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09836" y="765432"/>
            <a:ext cx="2784144" cy="60012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91544" y="5257041"/>
            <a:ext cx="8136904" cy="1103220"/>
          </a:xfrm>
          <a:prstGeom prst="rect">
            <a:avLst/>
          </a:prstGeom>
          <a:solidFill>
            <a:srgbClr val="A2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Предприятия   УГМК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cs typeface="Arial" panose="020B0604020202020204" pitchFamily="34" charset="0"/>
              </a:rPr>
              <a:t>Разработка образовательных программ учебных центров </a:t>
            </a: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предприятий</a:t>
            </a:r>
            <a:endParaRPr 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cs typeface="Arial" panose="020B0604020202020204" pitchFamily="34" charset="0"/>
              </a:rPr>
              <a:t>Трудоустройство выпускников с достойной заработной платой и соц</a:t>
            </a: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пакетом</a:t>
            </a:r>
            <a:endParaRPr 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805672" y="3290543"/>
            <a:ext cx="722377" cy="6425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93981" y="3568454"/>
            <a:ext cx="722377" cy="47326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735960" y="4162874"/>
            <a:ext cx="4824536" cy="70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Корпоративные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образовательные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программы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Производственные кейсы</a:t>
            </a:r>
            <a:endParaRPr lang="ru-RU" sz="14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Корпоративные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преподаватели</a:t>
            </a:r>
            <a:endParaRPr lang="ru-RU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Углубленные практики на рабочих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местах</a:t>
            </a:r>
            <a:endParaRPr lang="ru-RU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35" y="206871"/>
            <a:ext cx="9039620" cy="36755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27811" y="3388152"/>
            <a:ext cx="1652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 smtClean="0">
                <a:solidFill>
                  <a:schemeClr val="bg2">
                    <a:lumMod val="10000"/>
                  </a:schemeClr>
                </a:solidFill>
              </a:rPr>
              <a:t>Доп.образование</a:t>
            </a:r>
            <a:endParaRPr lang="ru-RU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45270" y="3028489"/>
            <a:ext cx="1523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Инженерная школа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34194" y="2809376"/>
            <a:ext cx="2141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Техникум «Юность»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08168" y="24928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6873113" y="2310378"/>
            <a:ext cx="2717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Технический университет УГМК</a:t>
            </a:r>
          </a:p>
        </p:txBody>
      </p:sp>
      <p:sp>
        <p:nvSpPr>
          <p:cNvPr id="11" name="Стрелка вверх 10"/>
          <p:cNvSpPr/>
          <p:nvPr/>
        </p:nvSpPr>
        <p:spPr>
          <a:xfrm>
            <a:off x="7588714" y="3654691"/>
            <a:ext cx="495875" cy="246636"/>
          </a:xfrm>
          <a:prstGeom prst="up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>
            <a:off x="4159294" y="3649762"/>
            <a:ext cx="495875" cy="246636"/>
          </a:xfrm>
          <a:prstGeom prst="up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верх 29"/>
          <p:cNvSpPr/>
          <p:nvPr/>
        </p:nvSpPr>
        <p:spPr>
          <a:xfrm>
            <a:off x="4159294" y="5075233"/>
            <a:ext cx="495875" cy="246636"/>
          </a:xfrm>
          <a:prstGeom prst="up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верх 30"/>
          <p:cNvSpPr/>
          <p:nvPr/>
        </p:nvSpPr>
        <p:spPr>
          <a:xfrm>
            <a:off x="7608169" y="5071334"/>
            <a:ext cx="495875" cy="246636"/>
          </a:xfrm>
          <a:prstGeom prst="up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391290" y="1238045"/>
            <a:ext cx="4344669" cy="1053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На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примере г. Верхняя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Пышма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graphicFrame>
        <p:nvGraphicFramePr>
          <p:cNvPr id="32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060001"/>
              </p:ext>
            </p:extLst>
          </p:nvPr>
        </p:nvGraphicFramePr>
        <p:xfrm>
          <a:off x="609600" y="141683"/>
          <a:ext cx="2017396" cy="68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CorelDRAW" r:id="rId4" imgW="4352544" imgH="1469136" progId="">
                  <p:embed/>
                </p:oleObj>
              </mc:Choice>
              <mc:Fallback>
                <p:oleObj name="CorelDRAW" r:id="rId4" imgW="4352544" imgH="1469136" progId="">
                  <p:embed/>
                  <p:pic>
                    <p:nvPicPr>
                      <p:cNvPr id="33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1683"/>
                        <a:ext cx="2017396" cy="681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880477" y="202335"/>
            <a:ext cx="4568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Корпоративная модель подготовки кадров </a:t>
            </a:r>
          </a:p>
        </p:txBody>
      </p:sp>
    </p:spTree>
    <p:extLst>
      <p:ext uri="{BB962C8B-B14F-4D97-AF65-F5344CB8AC3E}">
        <p14:creationId xmlns:p14="http://schemas.microsoft.com/office/powerpoint/2010/main" val="380037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6173" y="921774"/>
            <a:ext cx="10972800" cy="72013"/>
          </a:xfrm>
          <a:prstGeom prst="rect">
            <a:avLst/>
          </a:prstGeom>
          <a:solidFill>
            <a:srgbClr val="9D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2" name="Прямоугольник 11"/>
          <p:cNvSpPr/>
          <p:nvPr/>
        </p:nvSpPr>
        <p:spPr>
          <a:xfrm>
            <a:off x="516174" y="921773"/>
            <a:ext cx="9105786" cy="72014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3" name="Прямоугольник 12"/>
          <p:cNvSpPr/>
          <p:nvPr/>
        </p:nvSpPr>
        <p:spPr>
          <a:xfrm>
            <a:off x="516173" y="921772"/>
            <a:ext cx="3340973" cy="72014"/>
          </a:xfrm>
          <a:prstGeom prst="rect">
            <a:avLst/>
          </a:prstGeom>
          <a:solidFill>
            <a:srgbClr val="FFE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60"/>
          </a:p>
        </p:txBody>
      </p:sp>
      <p:sp>
        <p:nvSpPr>
          <p:cNvPr id="14" name="Прямоугольник 13"/>
          <p:cNvSpPr/>
          <p:nvPr/>
        </p:nvSpPr>
        <p:spPr>
          <a:xfrm>
            <a:off x="1712422" y="367773"/>
            <a:ext cx="7847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Направления совместной работы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6173" y="1438102"/>
            <a:ext cx="1097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Разработка программ профориентационных программ, направленных на развитие кадрового потенциала территорий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Обучение педагогов по проектной деятельности и основам инженерной деятельности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Обмен данными о потребностях в кадрах, перспективных задачах предприятий и потенциальных участниках корпоративных программ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Создание организационных механизмов взаимодействия институтов образования и производства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41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1406</TotalTime>
  <Words>899</Words>
  <Application>Microsoft Office PowerPoint</Application>
  <PresentationFormat>Широкоэкранный</PresentationFormat>
  <Paragraphs>123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Symbol</vt:lpstr>
      <vt:lpstr>Times New Roman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Караман Евгений Вадимович ТУ</dc:creator>
  <cp:lastModifiedBy>Караман Евгений Вадимович</cp:lastModifiedBy>
  <cp:revision>121</cp:revision>
  <cp:lastPrinted>2020-12-25T06:17:58Z</cp:lastPrinted>
  <dcterms:created xsi:type="dcterms:W3CDTF">2018-01-24T10:12:38Z</dcterms:created>
  <dcterms:modified xsi:type="dcterms:W3CDTF">2021-05-26T12:30:53Z</dcterms:modified>
</cp:coreProperties>
</file>